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1"/>
  </p:notesMasterIdLst>
  <p:sldIdLst>
    <p:sldId id="256" r:id="rId2"/>
    <p:sldId id="258" r:id="rId3"/>
    <p:sldId id="259" r:id="rId4"/>
    <p:sldId id="260" r:id="rId5"/>
    <p:sldId id="262" r:id="rId6"/>
    <p:sldId id="304" r:id="rId7"/>
    <p:sldId id="305" r:id="rId8"/>
    <p:sldId id="306" r:id="rId9"/>
    <p:sldId id="308" r:id="rId10"/>
    <p:sldId id="309" r:id="rId11"/>
    <p:sldId id="272" r:id="rId12"/>
    <p:sldId id="263" r:id="rId13"/>
    <p:sldId id="267" r:id="rId14"/>
    <p:sldId id="268" r:id="rId15"/>
    <p:sldId id="310" r:id="rId16"/>
    <p:sldId id="303" r:id="rId17"/>
    <p:sldId id="311" r:id="rId18"/>
    <p:sldId id="271" r:id="rId19"/>
    <p:sldId id="312" r:id="rId20"/>
    <p:sldId id="331" r:id="rId21"/>
    <p:sldId id="317" r:id="rId22"/>
    <p:sldId id="318" r:id="rId23"/>
    <p:sldId id="319" r:id="rId24"/>
    <p:sldId id="320" r:id="rId25"/>
    <p:sldId id="321" r:id="rId26"/>
    <p:sldId id="323" r:id="rId27"/>
    <p:sldId id="325" r:id="rId28"/>
    <p:sldId id="326" r:id="rId29"/>
    <p:sldId id="327" r:id="rId30"/>
    <p:sldId id="328" r:id="rId31"/>
    <p:sldId id="329" r:id="rId32"/>
    <p:sldId id="330" r:id="rId33"/>
    <p:sldId id="332" r:id="rId34"/>
    <p:sldId id="333" r:id="rId35"/>
    <p:sldId id="334" r:id="rId36"/>
    <p:sldId id="335" r:id="rId37"/>
    <p:sldId id="345" r:id="rId38"/>
    <p:sldId id="336" r:id="rId39"/>
    <p:sldId id="339" r:id="rId40"/>
    <p:sldId id="340" r:id="rId41"/>
    <p:sldId id="338" r:id="rId42"/>
    <p:sldId id="337" r:id="rId43"/>
    <p:sldId id="341" r:id="rId44"/>
    <p:sldId id="342" r:id="rId45"/>
    <p:sldId id="343" r:id="rId46"/>
    <p:sldId id="344" r:id="rId47"/>
    <p:sldId id="313" r:id="rId48"/>
    <p:sldId id="314" r:id="rId49"/>
    <p:sldId id="315" r:id="rId50"/>
  </p:sldIdLst>
  <p:sldSz cx="9144000" cy="5143500" type="screen16x9"/>
  <p:notesSz cx="6858000" cy="9144000"/>
  <p:embeddedFontLst>
    <p:embeddedFont>
      <p:font typeface="Red Hat Text Medium" panose="020B0604020202020204" charset="0"/>
      <p:regular r:id="rId52"/>
      <p:bold r:id="rId53"/>
      <p:italic r:id="rId54"/>
      <p:boldItalic r:id="rId55"/>
    </p:embeddedFont>
    <p:embeddedFont>
      <p:font typeface="Century Gothic" panose="020B0502020202020204" pitchFamily="3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Roboto Condensed Light" panose="020B0604020202020204" charset="0"/>
      <p:regular r:id="rId64"/>
      <p:bold r:id="rId65"/>
      <p:italic r:id="rId66"/>
      <p:boldItalic r:id="rId67"/>
    </p:embeddedFont>
    <p:embeddedFont>
      <p:font typeface="Bahnschrift SemiBold Condensed" panose="020B0502040204020203" pitchFamily="34" charset="0"/>
      <p:bold r:id="rId68"/>
    </p:embeddedFont>
    <p:embeddedFont>
      <p:font typeface="Exo 2" panose="020B0604020202020204" charset="0"/>
      <p:regular r:id="rId69"/>
      <p:bold r:id="rId70"/>
      <p:italic r:id="rId71"/>
      <p:boldItalic r:id="rId72"/>
    </p:embeddedFont>
    <p:embeddedFont>
      <p:font typeface="Forte" panose="03060902040502070203" pitchFamily="66" charset="0"/>
      <p:regular r:id="rId73"/>
    </p:embeddedFont>
    <p:embeddedFont>
      <p:font typeface="Calibri" panose="020F050202020403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192209-5A13-4473-B243-D39B4D4B3BAD}">
  <a:tblStyle styleId="{FB192209-5A13-4473-B243-D39B4D4B3B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2998" autoAdjust="0"/>
  </p:normalViewPr>
  <p:slideViewPr>
    <p:cSldViewPr snapToGrid="0">
      <p:cViewPr varScale="1">
        <p:scale>
          <a:sx n="97" d="100"/>
          <a:sy n="97" d="100"/>
        </p:scale>
        <p:origin x="630" y="72"/>
      </p:cViewPr>
      <p:guideLst/>
    </p:cSldViewPr>
  </p:slideViewPr>
  <p:outlineViewPr>
    <p:cViewPr>
      <p:scale>
        <a:sx n="33" d="100"/>
        <a:sy n="33" d="100"/>
      </p:scale>
      <p:origin x="0" y="-36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52226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89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78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06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759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217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164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52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5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09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1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99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9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17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71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67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7" r:id="rId12"/>
    <p:sldLayoutId id="2147483668"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6" name="Image 5">
            <a:extLst>
              <a:ext uri="{FF2B5EF4-FFF2-40B4-BE49-F238E27FC236}">
                <a16:creationId xmlns:a16="http://schemas.microsoft.com/office/drawing/2014/main" id="{C120D533-073F-4F26-B906-37543329A582}"/>
              </a:ext>
            </a:extLst>
          </p:cNvPr>
          <p:cNvPicPr>
            <a:picLocks noChangeAspect="1"/>
          </p:cNvPicPr>
          <p:nvPr/>
        </p:nvPicPr>
        <p:blipFill>
          <a:blip r:embed="rId3"/>
          <a:stretch>
            <a:fillRect/>
          </a:stretch>
        </p:blipFill>
        <p:spPr>
          <a:xfrm>
            <a:off x="7986848" y="0"/>
            <a:ext cx="1034143" cy="1113692"/>
          </a:xfrm>
          <a:prstGeom prst="rect">
            <a:avLst/>
          </a:prstGeom>
        </p:spPr>
      </p:pic>
      <p:pic>
        <p:nvPicPr>
          <p:cNvPr id="7" name="Image 6">
            <a:extLst>
              <a:ext uri="{FF2B5EF4-FFF2-40B4-BE49-F238E27FC236}">
                <a16:creationId xmlns:a16="http://schemas.microsoft.com/office/drawing/2014/main" id="{F877ED2F-7690-4851-A24A-3C6BFA8605D0}"/>
              </a:ext>
            </a:extLst>
          </p:cNvPr>
          <p:cNvPicPr>
            <a:picLocks noChangeAspect="1"/>
          </p:cNvPicPr>
          <p:nvPr/>
        </p:nvPicPr>
        <p:blipFill>
          <a:blip r:embed="rId4"/>
          <a:stretch>
            <a:fillRect/>
          </a:stretch>
        </p:blipFill>
        <p:spPr>
          <a:xfrm>
            <a:off x="20320" y="61138"/>
            <a:ext cx="968706" cy="1043222"/>
          </a:xfrm>
          <a:prstGeom prst="rect">
            <a:avLst/>
          </a:prstGeom>
        </p:spPr>
      </p:pic>
      <p:sp>
        <p:nvSpPr>
          <p:cNvPr id="2" name="Rectangle 1"/>
          <p:cNvSpPr/>
          <p:nvPr/>
        </p:nvSpPr>
        <p:spPr>
          <a:xfrm>
            <a:off x="242422" y="1421674"/>
            <a:ext cx="8261498" cy="1754326"/>
          </a:xfrm>
          <a:prstGeom prst="rect">
            <a:avLst/>
          </a:prstGeom>
        </p:spPr>
        <p:txBody>
          <a:bodyPr wrap="square">
            <a:spAutoFit/>
          </a:bodyPr>
          <a:lstStyle/>
          <a:p>
            <a:pPr marL="446088" algn="ctr"/>
            <a:r>
              <a:rPr lang="en" sz="3600" b="1" dirty="0">
                <a:solidFill>
                  <a:srgbClr val="434343"/>
                </a:solidFill>
                <a:latin typeface="Exo 2"/>
                <a:ea typeface="Exo 2"/>
                <a:cs typeface="Exo 2"/>
                <a:sym typeface="Exo 2"/>
              </a:rPr>
              <a:t>Mini projet :</a:t>
            </a:r>
          </a:p>
          <a:p>
            <a:pPr marL="446088" algn="ctr"/>
            <a:r>
              <a:rPr lang="en" sz="3600" b="1" dirty="0" smtClean="0">
                <a:solidFill>
                  <a:srgbClr val="434343"/>
                </a:solidFill>
                <a:latin typeface="Exo 2"/>
                <a:ea typeface="Exo 2"/>
                <a:cs typeface="Exo 2"/>
                <a:sym typeface="Exo 2"/>
              </a:rPr>
              <a:t>Réservation </a:t>
            </a:r>
            <a:r>
              <a:rPr lang="en" sz="3600" b="1" dirty="0">
                <a:solidFill>
                  <a:srgbClr val="434343"/>
                </a:solidFill>
                <a:latin typeface="Exo 2"/>
                <a:ea typeface="Exo 2"/>
                <a:cs typeface="Exo 2"/>
                <a:sym typeface="Exo 2"/>
              </a:rPr>
              <a:t>des billets d’avion en ligne </a:t>
            </a:r>
            <a:endParaRPr lang="fr-FR" sz="3600" b="1" dirty="0">
              <a:solidFill>
                <a:srgbClr val="434343"/>
              </a:solidFill>
              <a:latin typeface="Exo 2"/>
              <a:ea typeface="Exo 2"/>
              <a:cs typeface="Exo 2"/>
              <a:sym typeface="Exo 2"/>
            </a:endParaRPr>
          </a:p>
        </p:txBody>
      </p:sp>
      <p:sp>
        <p:nvSpPr>
          <p:cNvPr id="10" name="Google Shape;351;p38"/>
          <p:cNvSpPr txBox="1">
            <a:spLocks noGrp="1"/>
          </p:cNvSpPr>
          <p:nvPr>
            <p:ph type="subTitle" idx="1"/>
          </p:nvPr>
        </p:nvSpPr>
        <p:spPr>
          <a:xfrm>
            <a:off x="5921666" y="3687911"/>
            <a:ext cx="2582254" cy="899697"/>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latin typeface="Exo 2"/>
                <a:ea typeface="Exo 2"/>
                <a:cs typeface="Exo 2"/>
                <a:sym typeface="Red Hat Text Medium"/>
              </a:rPr>
              <a:t>Responsable  :</a:t>
            </a:r>
          </a:p>
          <a:p>
            <a:pPr marL="631825" lvl="0" indent="0" algn="l" rtl="0">
              <a:spcBef>
                <a:spcPts val="0"/>
              </a:spcBef>
              <a:spcAft>
                <a:spcPts val="0"/>
              </a:spcAft>
              <a:buNone/>
            </a:pPr>
            <a:r>
              <a:rPr lang="fr-FR" dirty="0" smtClean="0"/>
              <a:t> </a:t>
            </a:r>
            <a:endParaRPr lang="fr-FR" sz="1800" dirty="0" smtClean="0">
              <a:latin typeface="Red Hat Text Medium"/>
              <a:ea typeface="Red Hat Text Medium"/>
              <a:cs typeface="Red Hat Text Medium"/>
              <a:sym typeface="Red Hat Text Medium"/>
            </a:endParaRPr>
          </a:p>
          <a:p>
            <a:pPr marL="0" lvl="0" indent="0" algn="ctr"/>
            <a:r>
              <a:rPr lang="fr-FR" b="1" dirty="0">
                <a:latin typeface="Exo 2"/>
                <a:ea typeface="Exo 2"/>
                <a:cs typeface="Exo 2"/>
                <a:sym typeface="Arial"/>
              </a:rPr>
              <a:t>Pr. ELKAFHALI Saïd</a:t>
            </a:r>
            <a:endParaRPr dirty="0">
              <a:latin typeface="Red Hat Text Medium"/>
              <a:ea typeface="Red Hat Text Medium"/>
              <a:cs typeface="Red Hat Text Medium"/>
              <a:sym typeface="Red Hat Text Medium"/>
            </a:endParaRPr>
          </a:p>
        </p:txBody>
      </p:sp>
      <p:sp>
        <p:nvSpPr>
          <p:cNvPr id="11" name="Rectangle 10"/>
          <p:cNvSpPr/>
          <p:nvPr/>
        </p:nvSpPr>
        <p:spPr>
          <a:xfrm>
            <a:off x="428248" y="3687911"/>
            <a:ext cx="3798312" cy="979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434343"/>
                </a:solidFill>
                <a:latin typeface="Exo 2"/>
                <a:ea typeface="Exo 2"/>
                <a:cs typeface="Exo 2"/>
                <a:sym typeface="Red Hat Text Medium"/>
              </a:rPr>
              <a:t>Réaliser par :</a:t>
            </a:r>
          </a:p>
          <a:p>
            <a:pPr marL="631825">
              <a:buClr>
                <a:srgbClr val="434343"/>
              </a:buClr>
              <a:buSzPts val="1200"/>
            </a:pPr>
            <a:r>
              <a:rPr lang="fr-FR" sz="1200" b="1" dirty="0">
                <a:solidFill>
                  <a:srgbClr val="434343"/>
                </a:solidFill>
                <a:latin typeface="Exo 2"/>
                <a:ea typeface="Exo 2"/>
                <a:cs typeface="Exo 2"/>
                <a:sym typeface="Red Hat Text Medium"/>
              </a:rPr>
              <a:t>AIT ELGHAZI </a:t>
            </a:r>
            <a:r>
              <a:rPr lang="fr-FR" sz="1200" b="1" dirty="0" err="1">
                <a:solidFill>
                  <a:srgbClr val="434343"/>
                </a:solidFill>
                <a:latin typeface="Exo 2"/>
                <a:ea typeface="Exo 2"/>
                <a:cs typeface="Exo 2"/>
                <a:sym typeface="Red Hat Text Medium"/>
              </a:rPr>
              <a:t>Soufiane</a:t>
            </a:r>
            <a:r>
              <a:rPr lang="fr-FR" sz="1200" b="1" dirty="0">
                <a:solidFill>
                  <a:srgbClr val="434343"/>
                </a:solidFill>
                <a:latin typeface="Exo 2"/>
                <a:ea typeface="Exo 2"/>
                <a:cs typeface="Exo 2"/>
                <a:sym typeface="Red Hat Text Medium"/>
              </a:rPr>
              <a:t> </a:t>
            </a:r>
          </a:p>
          <a:p>
            <a:pPr marL="631825">
              <a:buClr>
                <a:srgbClr val="434343"/>
              </a:buClr>
              <a:buSzPts val="1200"/>
            </a:pPr>
            <a:r>
              <a:rPr lang="fr-FR" sz="1200" b="1" dirty="0">
                <a:solidFill>
                  <a:srgbClr val="434343"/>
                </a:solidFill>
                <a:latin typeface="Exo 2"/>
                <a:ea typeface="Exo 2"/>
                <a:cs typeface="Exo 2"/>
                <a:sym typeface="Red Hat Text Medium"/>
              </a:rPr>
              <a:t>AIT HSSAINE Mohamed</a:t>
            </a:r>
          </a:p>
          <a:p>
            <a:pPr marL="631825">
              <a:buClr>
                <a:srgbClr val="434343"/>
              </a:buClr>
              <a:buSzPts val="1200"/>
            </a:pPr>
            <a:r>
              <a:rPr lang="fr-FR" sz="1200" b="1" dirty="0">
                <a:solidFill>
                  <a:srgbClr val="434343"/>
                </a:solidFill>
                <a:latin typeface="Exo 2"/>
                <a:ea typeface="Exo 2"/>
                <a:cs typeface="Exo 2"/>
                <a:sym typeface="Red Hat Text Medium"/>
              </a:rPr>
              <a:t>BENDIR Mohammed</a:t>
            </a:r>
          </a:p>
          <a:p>
            <a:pPr marL="631825">
              <a:buClr>
                <a:srgbClr val="434343"/>
              </a:buClr>
              <a:buSzPts val="1200"/>
            </a:pPr>
            <a:r>
              <a:rPr lang="fr-FR" sz="1200" b="1" dirty="0">
                <a:solidFill>
                  <a:srgbClr val="434343"/>
                </a:solidFill>
                <a:latin typeface="Exo 2"/>
                <a:ea typeface="Exo 2"/>
                <a:cs typeface="Exo 2"/>
                <a:sym typeface="Red Hat Text Medium"/>
              </a:rPr>
              <a:t>HNA Mustapha</a:t>
            </a:r>
          </a:p>
          <a:p>
            <a:endParaRPr lang="fr-FR"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smtClean="0"/>
              <a:t>Identification des acteurs </a:t>
            </a:r>
            <a:endParaRPr dirty="0"/>
          </a:p>
        </p:txBody>
      </p:sp>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1163" y="4178595"/>
            <a:ext cx="5437" cy="964780"/>
          </a:xfrm>
          <a:prstGeom prst="straightConnector1">
            <a:avLst/>
          </a:prstGeom>
          <a:noFill/>
          <a:ln w="9525" cap="flat" cmpd="sng">
            <a:solidFill>
              <a:srgbClr val="595959"/>
            </a:solidFill>
            <a:prstDash val="solid"/>
            <a:round/>
            <a:headEnd type="none" w="med" len="med"/>
            <a:tailEnd type="none" w="med" len="med"/>
          </a:ln>
        </p:spPr>
      </p:cxnSp>
      <p:sp>
        <p:nvSpPr>
          <p:cNvPr id="15" name="ZoneTexte 14"/>
          <p:cNvSpPr txBox="1"/>
          <p:nvPr/>
        </p:nvSpPr>
        <p:spPr>
          <a:xfrm>
            <a:off x="440039" y="1746236"/>
            <a:ext cx="803666" cy="35633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0" cap="none" spc="0" baseline="0" dirty="0" smtClean="0">
                <a:solidFill>
                  <a:srgbClr val="000000"/>
                </a:solidFill>
                <a:uFillTx/>
                <a:latin typeface="Liberation Sans" pitchFamily="18"/>
                <a:ea typeface="Noto Sans CJK SC" pitchFamily="2"/>
                <a:cs typeface="Lohit Devanagari" pitchFamily="2"/>
              </a:rPr>
              <a:t>Client </a:t>
            </a:r>
            <a:endParaRPr lang="en-US" sz="1800" b="0" i="0" u="none" strike="noStrike" kern="1200" cap="none" spc="0" baseline="0" dirty="0">
              <a:solidFill>
                <a:srgbClr val="000000"/>
              </a:solidFill>
              <a:uFillTx/>
              <a:latin typeface="Liberation Sans" pitchFamily="18"/>
              <a:ea typeface="Noto Sans CJK SC" pitchFamily="2"/>
              <a:cs typeface="Lohit Devanagari" pitchFamily="2"/>
            </a:endParaRPr>
          </a:p>
        </p:txBody>
      </p:sp>
      <p:sp>
        <p:nvSpPr>
          <p:cNvPr id="17" name="Forme libre : forme 7"/>
          <p:cNvSpPr/>
          <p:nvPr/>
        </p:nvSpPr>
        <p:spPr>
          <a:xfrm>
            <a:off x="1458200" y="1194700"/>
            <a:ext cx="6675120"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i="0" u="none" strike="noStrike" kern="1200" baseline="0">
              <a:ln w="0"/>
              <a:solidFill>
                <a:schemeClr val="accent1"/>
              </a:solidFill>
              <a:effectLst>
                <a:outerShdw blurRad="38100" dist="25400" dir="5400000" algn="ctr" rotWithShape="0">
                  <a:srgbClr val="6E747A">
                    <a:alpha val="43000"/>
                  </a:srgbClr>
                </a:outerShdw>
              </a:effectLst>
              <a:uFillTx/>
              <a:latin typeface="Liberation Sans" pitchFamily="18"/>
              <a:ea typeface="Noto Sans CJK SC" pitchFamily="2"/>
              <a:cs typeface="Lohit Devanagari" pitchFamily="2"/>
            </a:endParaRPr>
          </a:p>
        </p:txBody>
      </p:sp>
      <p:sp>
        <p:nvSpPr>
          <p:cNvPr id="18" name="ZoneTexte 9"/>
          <p:cNvSpPr txBox="1"/>
          <p:nvPr/>
        </p:nvSpPr>
        <p:spPr>
          <a:xfrm>
            <a:off x="1736982" y="1383474"/>
            <a:ext cx="6117555" cy="62178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Liberation Sans" pitchFamily="18"/>
                <a:ea typeface="Noto Sans CJK SC" pitchFamily="2"/>
                <a:cs typeface="Lohit Devanagari" pitchFamily="2"/>
              </a:rPr>
              <a:t>Acteur principal du projet, il profite de toutes les fonctionnalités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a:solidFill>
                  <a:srgbClr val="FFFFFF"/>
                </a:solidFill>
                <a:uFillTx/>
                <a:latin typeface="Liberation Sans" pitchFamily="18"/>
                <a:ea typeface="Noto Sans CJK SC" pitchFamily="2"/>
                <a:cs typeface="Lohit Devanagari" pitchFamily="2"/>
              </a:rPr>
              <a:t>de </a:t>
            </a:r>
            <a:r>
              <a:rPr lang="fr-FR" sz="1800" b="0" i="0" u="none" strike="noStrike" kern="1200" cap="none" spc="0" baseline="0" dirty="0">
                <a:solidFill>
                  <a:srgbClr val="FFFFFF"/>
                </a:solidFill>
                <a:uFillTx/>
                <a:latin typeface="Liberation Sans" pitchFamily="18"/>
                <a:ea typeface="Noto Sans CJK SC" pitchFamily="2"/>
                <a:cs typeface="Lohit Devanagari" pitchFamily="2"/>
              </a:rPr>
              <a:t>l’application .</a:t>
            </a:r>
          </a:p>
        </p:txBody>
      </p:sp>
      <p:pic>
        <p:nvPicPr>
          <p:cNvPr id="19" name="Image 18">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54112" y="2840762"/>
            <a:ext cx="640080" cy="822960"/>
          </a:xfrm>
          <a:prstGeom prst="rect">
            <a:avLst/>
          </a:prstGeom>
          <a:noFill/>
          <a:ln cap="flat">
            <a:noFill/>
          </a:ln>
        </p:spPr>
      </p:pic>
      <p:sp>
        <p:nvSpPr>
          <p:cNvPr id="20" name="ZoneTexte 19"/>
          <p:cNvSpPr txBox="1"/>
          <p:nvPr/>
        </p:nvSpPr>
        <p:spPr>
          <a:xfrm>
            <a:off x="7456134" y="3572651"/>
            <a:ext cx="836035" cy="35633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Liberation Sans" pitchFamily="18"/>
                <a:ea typeface="Noto Sans CJK SC" pitchFamily="2"/>
                <a:cs typeface="Lohit Devanagari" pitchFamily="2"/>
              </a:rPr>
              <a:t>Admin</a:t>
            </a:r>
          </a:p>
        </p:txBody>
      </p:sp>
      <p:sp>
        <p:nvSpPr>
          <p:cNvPr id="21" name="Forme libre : forme 7"/>
          <p:cNvSpPr/>
          <p:nvPr/>
        </p:nvSpPr>
        <p:spPr>
          <a:xfrm>
            <a:off x="575832" y="2950950"/>
            <a:ext cx="6675120"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i="0" u="none" strike="noStrike" kern="1200" baseline="0">
              <a:ln w="0"/>
              <a:solidFill>
                <a:schemeClr val="accent1"/>
              </a:solidFill>
              <a:effectLst>
                <a:outerShdw blurRad="38100" dist="25400" dir="5400000" algn="ctr" rotWithShape="0">
                  <a:srgbClr val="6E747A">
                    <a:alpha val="43000"/>
                  </a:srgbClr>
                </a:outerShdw>
              </a:effectLst>
              <a:uFillTx/>
              <a:latin typeface="Liberation Sans" pitchFamily="18"/>
              <a:ea typeface="Noto Sans CJK SC" pitchFamily="2"/>
              <a:cs typeface="Lohit Devanagari" pitchFamily="2"/>
            </a:endParaRPr>
          </a:p>
        </p:txBody>
      </p:sp>
      <p:sp>
        <p:nvSpPr>
          <p:cNvPr id="22" name="ZoneTexte 16"/>
          <p:cNvSpPr txBox="1"/>
          <p:nvPr/>
        </p:nvSpPr>
        <p:spPr>
          <a:xfrm>
            <a:off x="743474" y="3104483"/>
            <a:ext cx="6339836"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Liberation Sans" pitchFamily="18"/>
                <a:ea typeface="Noto Sans CJK SC" pitchFamily="2"/>
                <a:cs typeface="Lohit Devanagari" pitchFamily="2"/>
              </a:rPr>
              <a:t>Acteur secondaire, son rôle est de gérer les </a:t>
            </a:r>
            <a:r>
              <a:rPr lang="fr-FR" sz="1800" dirty="0" smtClean="0">
                <a:solidFill>
                  <a:srgbClr val="FFFFFF"/>
                </a:solidFill>
                <a:latin typeface="Liberation Sans" pitchFamily="18"/>
                <a:ea typeface="Noto Sans CJK SC" pitchFamily="2"/>
                <a:cs typeface="Lohit Devanagari" pitchFamily="2"/>
              </a:rPr>
              <a:t>vols et les avions</a:t>
            </a:r>
            <a:r>
              <a:rPr lang="fr-FR" sz="1800" b="0" i="0" u="none" strike="noStrike" kern="1200" cap="none" spc="0" baseline="0" dirty="0" smtClean="0">
                <a:solidFill>
                  <a:srgbClr val="FFFFFF"/>
                </a:solidFill>
                <a:uFillTx/>
                <a:latin typeface="Liberation Sans" pitchFamily="18"/>
                <a:ea typeface="Noto Sans CJK SC" pitchFamily="2"/>
                <a:cs typeface="Lohit Devanagari" pitchFamily="2"/>
              </a:rPr>
              <a:t>. Et de consulter les statistiques .</a:t>
            </a:r>
            <a:endParaRPr lang="fr-FR" sz="1800" b="0" i="0" u="none" strike="noStrike" kern="1200" cap="none" spc="0" baseline="0" dirty="0">
              <a:solidFill>
                <a:srgbClr val="FFFFFF"/>
              </a:solidFill>
              <a:uFillTx/>
              <a:latin typeface="Liberation Sans" pitchFamily="18"/>
              <a:ea typeface="Noto Sans CJK SC" pitchFamily="2"/>
              <a:cs typeface="Lohit Devanagari" pitchFamily="2"/>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337" y="918373"/>
            <a:ext cx="775992" cy="775992"/>
          </a:xfrm>
          <a:prstGeom prst="rect">
            <a:avLst/>
          </a:prstGeom>
        </p:spPr>
      </p:pic>
    </p:spTree>
    <p:extLst>
      <p:ext uri="{BB962C8B-B14F-4D97-AF65-F5344CB8AC3E}">
        <p14:creationId xmlns:p14="http://schemas.microsoft.com/office/powerpoint/2010/main" val="27222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fade">
                                      <p:cBhvr>
                                        <p:cTn id="20" dur="500"/>
                                        <p:tgtEl>
                                          <p:spTgt spid="1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879790" y="130872"/>
            <a:ext cx="5214300" cy="946200"/>
          </a:xfrm>
          <a:prstGeom prst="rect">
            <a:avLst/>
          </a:prstGeom>
        </p:spPr>
        <p:txBody>
          <a:bodyPr spcFirstLastPara="1" wrap="square" lIns="91425" tIns="91425" rIns="91425" bIns="91425" anchor="t" anchorCtr="0">
            <a:noAutofit/>
          </a:bodyPr>
          <a:lstStyle/>
          <a:p>
            <a:pPr lvl="0"/>
            <a:r>
              <a:rPr lang="fr-FR" dirty="0"/>
              <a:t>Les besoins fonctionnels</a:t>
            </a:r>
            <a:endParaRPr dirty="0"/>
          </a:p>
        </p:txBody>
      </p:sp>
      <p:cxnSp>
        <p:nvCxnSpPr>
          <p:cNvPr id="463" name="Google Shape;463;p49"/>
          <p:cNvCxnSpPr/>
          <p:nvPr/>
        </p:nvCxnSpPr>
        <p:spPr>
          <a:xfrm>
            <a:off x="2232425" y="0"/>
            <a:ext cx="412" cy="82595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flipH="1">
            <a:off x="6916600" y="4614530"/>
            <a:ext cx="26460" cy="528845"/>
          </a:xfrm>
          <a:prstGeom prst="straightConnector1">
            <a:avLst/>
          </a:prstGeom>
          <a:noFill/>
          <a:ln w="9525" cap="flat" cmpd="sng">
            <a:solidFill>
              <a:srgbClr val="595959"/>
            </a:solidFill>
            <a:prstDash val="solid"/>
            <a:round/>
            <a:headEnd type="none" w="med" len="med"/>
            <a:tailEnd type="none" w="med" len="med"/>
          </a:ln>
        </p:spPr>
      </p:cxnSp>
      <p:sp>
        <p:nvSpPr>
          <p:cNvPr id="14" name="Forme libre : forme 2"/>
          <p:cNvSpPr/>
          <p:nvPr/>
        </p:nvSpPr>
        <p:spPr>
          <a:xfrm>
            <a:off x="1033747" y="825950"/>
            <a:ext cx="1046750" cy="34631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dirty="0">
                <a:solidFill>
                  <a:schemeClr val="bg1"/>
                </a:solidFill>
                <a:uFillTx/>
                <a:latin typeface="Liberation Sans" pitchFamily="18"/>
                <a:ea typeface="Noto Sans CJK SC" pitchFamily="2"/>
                <a:cs typeface="Lohit Devanagari" pitchFamily="2"/>
              </a:rPr>
              <a:t>Client</a:t>
            </a:r>
            <a:endParaRPr lang="fr-FR" sz="1800" b="1" i="0" u="none" strike="noStrike" kern="1200" cap="none" spc="0" baseline="0" dirty="0">
              <a:solidFill>
                <a:schemeClr val="bg1"/>
              </a:solidFill>
              <a:uFillTx/>
              <a:latin typeface="Liberation Sans" pitchFamily="18"/>
              <a:ea typeface="Noto Sans CJK SC" pitchFamily="2"/>
              <a:cs typeface="Lohit Devanagari" pitchFamily="2"/>
            </a:endParaRPr>
          </a:p>
        </p:txBody>
      </p:sp>
      <p:sp>
        <p:nvSpPr>
          <p:cNvPr id="15" name="ZoneTexte 7"/>
          <p:cNvSpPr txBox="1"/>
          <p:nvPr/>
        </p:nvSpPr>
        <p:spPr>
          <a:xfrm>
            <a:off x="468675" y="1365506"/>
            <a:ext cx="3223644" cy="3693316"/>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Créer une compte.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Authentification.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Faire une réservation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Consulter ses réservations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Consulter ses billets.</a:t>
            </a: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 Modifier leur compte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p:txBody>
      </p:sp>
      <p:sp>
        <p:nvSpPr>
          <p:cNvPr id="18" name="Forme libre : forme 18"/>
          <p:cNvSpPr/>
          <p:nvPr/>
        </p:nvSpPr>
        <p:spPr>
          <a:xfrm>
            <a:off x="6488425" y="896061"/>
            <a:ext cx="909270" cy="40130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dirty="0">
                <a:solidFill>
                  <a:schemeClr val="bg1"/>
                </a:solidFill>
                <a:uFillTx/>
                <a:latin typeface="Liberation Sans" pitchFamily="18"/>
                <a:ea typeface="Noto Sans CJK SC" pitchFamily="2"/>
                <a:cs typeface="Lohit Devanagari" pitchFamily="2"/>
              </a:rPr>
              <a:t>Admin</a:t>
            </a:r>
            <a:endParaRPr lang="fr-FR" sz="1800" b="1" i="0" u="none" strike="noStrike" kern="1200" cap="none" spc="0" baseline="0" dirty="0">
              <a:solidFill>
                <a:schemeClr val="bg1"/>
              </a:solidFill>
              <a:uFillTx/>
              <a:latin typeface="Liberation Sans" pitchFamily="18"/>
              <a:ea typeface="Noto Sans CJK SC" pitchFamily="2"/>
              <a:cs typeface="Lohit Devanagari" pitchFamily="2"/>
            </a:endParaRPr>
          </a:p>
        </p:txBody>
      </p:sp>
      <p:sp>
        <p:nvSpPr>
          <p:cNvPr id="19" name="ZoneTexte 8"/>
          <p:cNvSpPr txBox="1"/>
          <p:nvPr/>
        </p:nvSpPr>
        <p:spPr>
          <a:xfrm>
            <a:off x="4840461" y="1365506"/>
            <a:ext cx="4752959" cy="424731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Authentification .</a:t>
            </a: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Modifier leur compte .</a:t>
            </a: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Gérer les vols.</a:t>
            </a: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Gérer les avions.</a:t>
            </a: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Administrer les Classes et les catégorie .</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rPr>
              <a:t>Consulter les statistiques.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0"/>
                                          </p:val>
                                        </p:tav>
                                        <p:tav tm="100000">
                                          <p:val>
                                            <p:strVal val="#ppt_w"/>
                                          </p:val>
                                        </p:tav>
                                      </p:tavLst>
                                    </p:anim>
                                    <p:anim calcmode="lin" valueType="num">
                                      <p:cBhvr>
                                        <p:cTn id="16" dur="500" fill="hold"/>
                                        <p:tgtEl>
                                          <p:spTgt spid="14"/>
                                        </p:tgtEl>
                                        <p:attrNameLst>
                                          <p:attrName>ppt_h</p:attrName>
                                        </p:attrNameLst>
                                      </p:cBhvr>
                                      <p:tavLst>
                                        <p:tav tm="0">
                                          <p:val>
                                            <p:strVal val="0"/>
                                          </p:val>
                                        </p:tav>
                                        <p:tav tm="100000">
                                          <p:val>
                                            <p:strVal val="#ppt_h"/>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670407"/>
          </a:xfrm>
          <a:prstGeom prst="rect">
            <a:avLst/>
          </a:prstGeom>
        </p:spPr>
        <p:txBody>
          <a:bodyPr spcFirstLastPara="1" wrap="square" lIns="91425" tIns="91425" rIns="91425" bIns="91425" anchor="t" anchorCtr="0">
            <a:noAutofit/>
          </a:bodyPr>
          <a:lstStyle/>
          <a:p>
            <a:pPr lvl="0"/>
            <a:r>
              <a:rPr lang="fr-FR" dirty="0" smtClean="0"/>
              <a:t>Les </a:t>
            </a:r>
            <a:r>
              <a:rPr lang="fr-FR" dirty="0"/>
              <a:t>besoins </a:t>
            </a:r>
            <a:r>
              <a:rPr lang="fr-FR" dirty="0" smtClean="0"/>
              <a:t> Non fonctionnels</a:t>
            </a:r>
            <a:endParaRPr dirty="0"/>
          </a:p>
        </p:txBody>
      </p:sp>
      <p:sp>
        <p:nvSpPr>
          <p:cNvPr id="9" name="Rectangle 8"/>
          <p:cNvSpPr/>
          <p:nvPr/>
        </p:nvSpPr>
        <p:spPr>
          <a:xfrm>
            <a:off x="1902941" y="1569308"/>
            <a:ext cx="5120312" cy="2057807"/>
          </a:xfrm>
          <a:prstGeom prst="rect">
            <a:avLst/>
          </a:prstGeom>
        </p:spPr>
        <p:txBody>
          <a:bodyPr wrap="square">
            <a:spAutoFit/>
          </a:bodyPr>
          <a:lstStyle/>
          <a:p>
            <a:pPr marL="285750" indent="-285750">
              <a:lnSpc>
                <a:spcPct val="200000"/>
              </a:lnSpc>
              <a:spcAft>
                <a:spcPts val="800"/>
              </a:spcAft>
              <a:buClr>
                <a:srgbClr val="434343"/>
              </a:buClr>
              <a:buSzPts val="1400"/>
              <a:buFont typeface="Wingdings" panose="05000000000000000000" pitchFamily="2" charset="2"/>
              <a:buChar char="Ø"/>
            </a:pPr>
            <a:r>
              <a:rPr lang="fr-FR" b="1" dirty="0">
                <a:solidFill>
                  <a:srgbClr val="434343"/>
                </a:solidFill>
                <a:latin typeface="Times New Roman" panose="02020603050405020304" pitchFamily="18" charset="0"/>
                <a:ea typeface="Century Gothic" panose="020B0502020202020204" pitchFamily="34" charset="0"/>
                <a:cs typeface="Arial" panose="020B0604020202020204" pitchFamily="34" charset="0"/>
                <a:sym typeface="Exo 2"/>
              </a:rPr>
              <a:t>La disponibilité </a:t>
            </a:r>
          </a:p>
          <a:p>
            <a:pPr marL="285750" indent="-285750">
              <a:lnSpc>
                <a:spcPct val="200000"/>
              </a:lnSpc>
              <a:spcAft>
                <a:spcPts val="800"/>
              </a:spcAft>
              <a:buClr>
                <a:srgbClr val="434343"/>
              </a:buClr>
              <a:buSzPts val="1400"/>
              <a:buFont typeface="Wingdings" panose="05000000000000000000" pitchFamily="2" charset="2"/>
              <a:buChar char="Ø"/>
            </a:pPr>
            <a:r>
              <a:rPr lang="fr-FR" b="1" dirty="0">
                <a:solidFill>
                  <a:srgbClr val="434343"/>
                </a:solidFill>
                <a:latin typeface="Times New Roman" panose="02020603050405020304" pitchFamily="18" charset="0"/>
                <a:ea typeface="Century Gothic" panose="020B0502020202020204" pitchFamily="34" charset="0"/>
                <a:cs typeface="Arial" panose="020B0604020202020204" pitchFamily="34" charset="0"/>
                <a:sym typeface="Exo 2"/>
              </a:rPr>
              <a:t>La fiabilité </a:t>
            </a:r>
          </a:p>
          <a:p>
            <a:pPr marL="285750" indent="-285750">
              <a:lnSpc>
                <a:spcPct val="200000"/>
              </a:lnSpc>
              <a:spcAft>
                <a:spcPts val="800"/>
              </a:spcAft>
              <a:buClr>
                <a:srgbClr val="434343"/>
              </a:buClr>
              <a:buSzPts val="1400"/>
              <a:buFont typeface="Wingdings" panose="05000000000000000000" pitchFamily="2" charset="2"/>
              <a:buChar char="Ø"/>
            </a:pPr>
            <a:r>
              <a:rPr lang="fr-FR" b="1" dirty="0">
                <a:solidFill>
                  <a:srgbClr val="434343"/>
                </a:solidFill>
                <a:latin typeface="Times New Roman" panose="02020603050405020304" pitchFamily="18" charset="0"/>
                <a:ea typeface="Century Gothic" panose="020B0502020202020204" pitchFamily="34" charset="0"/>
                <a:cs typeface="Arial" panose="020B0604020202020204" pitchFamily="34" charset="0"/>
                <a:sym typeface="Exo 2"/>
              </a:rPr>
              <a:t> La simplicité d’utilisation </a:t>
            </a:r>
          </a:p>
          <a:p>
            <a:pPr marL="285750" indent="-285750">
              <a:lnSpc>
                <a:spcPct val="200000"/>
              </a:lnSpc>
              <a:spcAft>
                <a:spcPts val="800"/>
              </a:spcAft>
              <a:buClr>
                <a:srgbClr val="434343"/>
              </a:buClr>
              <a:buSzPts val="1400"/>
              <a:buFont typeface="Wingdings" panose="05000000000000000000" pitchFamily="2" charset="2"/>
              <a:buChar char="Ø"/>
            </a:pPr>
            <a:r>
              <a:rPr lang="fr-FR" b="1" dirty="0">
                <a:solidFill>
                  <a:srgbClr val="434343"/>
                </a:solidFill>
                <a:latin typeface="Times New Roman" panose="02020603050405020304" pitchFamily="18" charset="0"/>
                <a:ea typeface="Century Gothic" panose="020B0502020202020204" pitchFamily="34" charset="0"/>
                <a:cs typeface="Arial" panose="020B0604020202020204" pitchFamily="34" charset="0"/>
                <a:sym typeface="Exo 2"/>
              </a:rPr>
              <a:t> La rapidité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lvl="0"/>
            <a:r>
              <a:rPr lang="fr-FR" dirty="0"/>
              <a:t>C</a:t>
            </a:r>
            <a:r>
              <a:rPr lang="en" dirty="0"/>
              <a:t>onception </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05</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62" name="Google Shape;412;p46"/>
          <p:cNvCxnSpPr/>
          <p:nvPr/>
        </p:nvCxnSpPr>
        <p:spPr>
          <a:xfrm rot="10800000">
            <a:off x="0" y="391357"/>
            <a:ext cx="2589600" cy="0"/>
          </a:xfrm>
          <a:prstGeom prst="straightConnector1">
            <a:avLst/>
          </a:prstGeom>
          <a:noFill/>
          <a:ln w="9525" cap="flat" cmpd="sng">
            <a:solidFill>
              <a:srgbClr val="434343"/>
            </a:solidFill>
            <a:prstDash val="solid"/>
            <a:round/>
            <a:headEnd type="none" w="med" len="med"/>
            <a:tailEnd type="none" w="med" len="med"/>
          </a:ln>
        </p:spPr>
      </p:cxnSp>
      <p:sp>
        <p:nvSpPr>
          <p:cNvPr id="14" name="ZoneTexte 13"/>
          <p:cNvSpPr txBox="1"/>
          <p:nvPr/>
        </p:nvSpPr>
        <p:spPr>
          <a:xfrm>
            <a:off x="0" y="98477"/>
            <a:ext cx="3004457" cy="307777"/>
          </a:xfrm>
          <a:prstGeom prst="rect">
            <a:avLst/>
          </a:prstGeom>
          <a:noFill/>
        </p:spPr>
        <p:txBody>
          <a:bodyPr wrap="square" rtlCol="0">
            <a:spAutoFit/>
          </a:bodyPr>
          <a:lstStyle/>
          <a:p>
            <a:r>
              <a:rPr lang="fr-FR" dirty="0" smtClean="0"/>
              <a:t>Diagramme de Cas d’utilisation</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7" y="0"/>
            <a:ext cx="669262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p:tgtEl>
                                          <p:spTgt spid="6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p:cNvSpPr txBox="1"/>
          <p:nvPr/>
        </p:nvSpPr>
        <p:spPr>
          <a:xfrm>
            <a:off x="0" y="109109"/>
            <a:ext cx="3004457" cy="307777"/>
          </a:xfrm>
          <a:prstGeom prst="rect">
            <a:avLst/>
          </a:prstGeom>
          <a:noFill/>
        </p:spPr>
        <p:txBody>
          <a:bodyPr wrap="square" rtlCol="0">
            <a:spAutoFit/>
          </a:bodyPr>
          <a:lstStyle/>
          <a:p>
            <a:r>
              <a:rPr lang="fr-FR" dirty="0" smtClean="0"/>
              <a:t>Diagramme de Cas d’utilisation</a:t>
            </a:r>
            <a:endParaRPr lang="fr-FR" dirty="0"/>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898" y="-53163"/>
            <a:ext cx="6826102" cy="5143500"/>
          </a:xfrm>
          <a:prstGeom prst="rect">
            <a:avLst/>
          </a:prstGeom>
        </p:spPr>
      </p:pic>
      <p:cxnSp>
        <p:nvCxnSpPr>
          <p:cNvPr id="17" name="Google Shape;412;p46"/>
          <p:cNvCxnSpPr/>
          <p:nvPr/>
        </p:nvCxnSpPr>
        <p:spPr>
          <a:xfrm rot="10800000">
            <a:off x="0" y="456671"/>
            <a:ext cx="2589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4272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p:tgtEl>
                                          <p:spTgt spid="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412;p46"/>
          <p:cNvCxnSpPr/>
          <p:nvPr/>
        </p:nvCxnSpPr>
        <p:spPr>
          <a:xfrm rot="10800000">
            <a:off x="0" y="456671"/>
            <a:ext cx="2589600" cy="0"/>
          </a:xfrm>
          <a:prstGeom prst="straightConnector1">
            <a:avLst/>
          </a:prstGeom>
          <a:noFill/>
          <a:ln w="9525" cap="flat" cmpd="sng">
            <a:solidFill>
              <a:srgbClr val="434343"/>
            </a:solidFill>
            <a:prstDash val="solid"/>
            <a:round/>
            <a:headEnd type="none" w="med" len="med"/>
            <a:tailEnd type="none" w="med" len="med"/>
          </a:ln>
        </p:spPr>
      </p:cxnSp>
      <p:sp>
        <p:nvSpPr>
          <p:cNvPr id="9" name="Rectangle 8"/>
          <p:cNvSpPr/>
          <p:nvPr/>
        </p:nvSpPr>
        <p:spPr>
          <a:xfrm>
            <a:off x="-396304" y="77940"/>
            <a:ext cx="2752035" cy="307777"/>
          </a:xfrm>
          <a:prstGeom prst="rect">
            <a:avLst/>
          </a:prstGeom>
        </p:spPr>
        <p:txBody>
          <a:bodyPr wrap="none">
            <a:spAutoFit/>
          </a:bodyPr>
          <a:lstStyle/>
          <a:p>
            <a:pPr indent="450215" algn="ctr">
              <a:spcAft>
                <a:spcPts val="1000"/>
              </a:spcAft>
            </a:pPr>
            <a:r>
              <a:rPr lang="fr-FR" dirty="0">
                <a:latin typeface="Times New Roman" panose="02020603050405020304" pitchFamily="18" charset="0"/>
                <a:ea typeface="Century Gothic" panose="020B0502020202020204" pitchFamily="34" charset="0"/>
                <a:cs typeface="Arial" panose="020B0604020202020204" pitchFamily="34" charset="0"/>
              </a:rPr>
              <a:t>Diagramme de classe général</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3" y="599395"/>
            <a:ext cx="8973231" cy="4469677"/>
          </a:xfrm>
          <a:prstGeom prst="rect">
            <a:avLst/>
          </a:prstGeom>
        </p:spPr>
      </p:pic>
    </p:spTree>
    <p:extLst>
      <p:ext uri="{BB962C8B-B14F-4D97-AF65-F5344CB8AC3E}">
        <p14:creationId xmlns:p14="http://schemas.microsoft.com/office/powerpoint/2010/main" val="133558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rot="10800000">
            <a:off x="0" y="456671"/>
            <a:ext cx="25896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399302" y="148893"/>
            <a:ext cx="3098284"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Modélisation de base de données</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99" y="530001"/>
            <a:ext cx="8413961" cy="4488566"/>
          </a:xfrm>
          <a:prstGeom prst="rect">
            <a:avLst/>
          </a:prstGeom>
        </p:spPr>
      </p:pic>
    </p:spTree>
    <p:extLst>
      <p:ext uri="{BB962C8B-B14F-4D97-AF65-F5344CB8AC3E}">
        <p14:creationId xmlns:p14="http://schemas.microsoft.com/office/powerpoint/2010/main" val="11086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6460" y="1347038"/>
            <a:ext cx="5195700" cy="1921200"/>
          </a:xfrm>
          <a:prstGeom prst="rect">
            <a:avLst/>
          </a:prstGeom>
        </p:spPr>
        <p:txBody>
          <a:bodyPr spcFirstLastPara="1" wrap="square" lIns="91425" tIns="91425" rIns="91425" bIns="91425" anchor="ctr" anchorCtr="0">
            <a:noAutofit/>
          </a:bodyPr>
          <a:lstStyle/>
          <a:p>
            <a:r>
              <a:rPr lang="fr-FR" dirty="0" smtClean="0"/>
              <a:t>RÉALISATION</a:t>
            </a:r>
            <a:endParaRPr lang="fr-F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cxnSp>
        <p:nvCxnSpPr>
          <p:cNvPr id="439" name="Google Shape;439;p48"/>
          <p:cNvCxnSpPr/>
          <p:nvPr/>
        </p:nvCxnSpPr>
        <p:spPr>
          <a:xfrm>
            <a:off x="0" y="2737950"/>
            <a:ext cx="2074606" cy="15082"/>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36;p48"/>
          <p:cNvSpPr txBox="1">
            <a:spLocks/>
          </p:cNvSpPr>
          <p:nvPr/>
        </p:nvSpPr>
        <p:spPr>
          <a:xfrm flipH="1">
            <a:off x="1991867" y="2101538"/>
            <a:ext cx="5195700" cy="19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r>
              <a:rPr lang="fr-FR" sz="2000" dirty="0" smtClean="0"/>
              <a:t>Partie Client</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0" y="138790"/>
            <a:ext cx="1692451"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Page d’accueil</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159" r="-1"/>
          <a:stretch/>
        </p:blipFill>
        <p:spPr>
          <a:xfrm>
            <a:off x="707924" y="569679"/>
            <a:ext cx="7826477" cy="4573821"/>
          </a:xfrm>
          <a:prstGeom prst="rect">
            <a:avLst/>
          </a:prstGeom>
        </p:spPr>
      </p:pic>
    </p:spTree>
    <p:extLst>
      <p:ext uri="{BB962C8B-B14F-4D97-AF65-F5344CB8AC3E}">
        <p14:creationId xmlns:p14="http://schemas.microsoft.com/office/powerpoint/2010/main" val="205715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007412" y="200987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PLAN</a:t>
            </a:r>
            <a:endParaRPr dirty="0"/>
          </a:p>
        </p:txBody>
      </p:sp>
      <p:sp>
        <p:nvSpPr>
          <p:cNvPr id="167" name="Google Shape;167;p35"/>
          <p:cNvSpPr txBox="1">
            <a:spLocks noGrp="1"/>
          </p:cNvSpPr>
          <p:nvPr>
            <p:ph type="ctrTitle" idx="2"/>
          </p:nvPr>
        </p:nvSpPr>
        <p:spPr>
          <a:xfrm>
            <a:off x="638271" y="302389"/>
            <a:ext cx="1974300" cy="577800"/>
          </a:xfrm>
          <a:prstGeom prst="rect">
            <a:avLst/>
          </a:prstGeom>
        </p:spPr>
        <p:txBody>
          <a:bodyPr spcFirstLastPara="1" wrap="square" lIns="91425" tIns="91425" rIns="91425" bIns="91425" anchor="b" anchorCtr="0">
            <a:noAutofit/>
          </a:bodyPr>
          <a:lstStyle/>
          <a:p>
            <a:pPr lvl="0" algn="l"/>
            <a:r>
              <a:rPr lang="fr-FR" sz="1600" dirty="0"/>
              <a:t>INTRODUCTION</a:t>
            </a:r>
            <a:endParaRPr lang="fr-FR" dirty="0"/>
          </a:p>
        </p:txBody>
      </p:sp>
      <p:sp>
        <p:nvSpPr>
          <p:cNvPr id="169" name="Google Shape;169;p35">
            <a:hlinkClick r:id="rId3" action="ppaction://hlinksldjump"/>
          </p:cNvPr>
          <p:cNvSpPr txBox="1">
            <a:spLocks noGrp="1"/>
          </p:cNvSpPr>
          <p:nvPr>
            <p:ph type="title" idx="3"/>
          </p:nvPr>
        </p:nvSpPr>
        <p:spPr>
          <a:xfrm>
            <a:off x="2142990" y="37095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4" action="ppaction://hlinksldjump"/>
          </p:cNvPr>
          <p:cNvSpPr txBox="1">
            <a:spLocks noGrp="1"/>
          </p:cNvSpPr>
          <p:nvPr>
            <p:ph type="title" idx="4"/>
          </p:nvPr>
        </p:nvSpPr>
        <p:spPr>
          <a:xfrm>
            <a:off x="2142990" y="103802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72" name="Google Shape;172;p35">
            <a:hlinkClick r:id="" action="ppaction://noaction"/>
          </p:cNvPr>
          <p:cNvSpPr txBox="1">
            <a:spLocks noGrp="1"/>
          </p:cNvSpPr>
          <p:nvPr>
            <p:ph type="title" idx="7"/>
          </p:nvPr>
        </p:nvSpPr>
        <p:spPr>
          <a:xfrm>
            <a:off x="2510383" y="174732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173" name="Google Shape;173;p35">
            <a:hlinkClick r:id=""/>
          </p:cNvPr>
          <p:cNvSpPr txBox="1">
            <a:spLocks noGrp="1"/>
          </p:cNvSpPr>
          <p:nvPr>
            <p:ph type="title" idx="8"/>
          </p:nvPr>
        </p:nvSpPr>
        <p:spPr>
          <a:xfrm>
            <a:off x="5379812" y="251818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sp>
        <p:nvSpPr>
          <p:cNvPr id="174" name="Google Shape;174;p35"/>
          <p:cNvSpPr txBox="1">
            <a:spLocks noGrp="1"/>
          </p:cNvSpPr>
          <p:nvPr>
            <p:ph type="ctrTitle" idx="9"/>
          </p:nvPr>
        </p:nvSpPr>
        <p:spPr>
          <a:xfrm>
            <a:off x="-934715" y="1196850"/>
            <a:ext cx="3145972" cy="577800"/>
          </a:xfrm>
          <a:prstGeom prst="rect">
            <a:avLst/>
          </a:prstGeom>
        </p:spPr>
        <p:txBody>
          <a:bodyPr spcFirstLastPara="1" wrap="square" lIns="91425" tIns="91425" rIns="91425" bIns="91425" anchor="b" anchorCtr="0">
            <a:noAutofit/>
          </a:bodyPr>
          <a:lstStyle/>
          <a:p>
            <a:r>
              <a:rPr lang="fr-FR" sz="1600" dirty="0"/>
              <a:t>Problématique </a:t>
            </a:r>
            <a:br>
              <a:rPr lang="fr-FR" sz="1600" dirty="0"/>
            </a:br>
            <a:endParaRPr sz="1600" dirty="0"/>
          </a:p>
        </p:txBody>
      </p:sp>
      <p:sp>
        <p:nvSpPr>
          <p:cNvPr id="180" name="Google Shape;180;p35"/>
          <p:cNvSpPr txBox="1">
            <a:spLocks noGrp="1"/>
          </p:cNvSpPr>
          <p:nvPr>
            <p:ph type="ctrTitle" idx="18"/>
          </p:nvPr>
        </p:nvSpPr>
        <p:spPr>
          <a:xfrm>
            <a:off x="6418117" y="3067447"/>
            <a:ext cx="1974300" cy="577800"/>
          </a:xfrm>
          <a:prstGeom prst="rect">
            <a:avLst/>
          </a:prstGeom>
        </p:spPr>
        <p:txBody>
          <a:bodyPr spcFirstLastPara="1" wrap="square" lIns="91425" tIns="91425" rIns="91425" bIns="91425" anchor="b" anchorCtr="0">
            <a:noAutofit/>
          </a:bodyPr>
          <a:lstStyle/>
          <a:p>
            <a:pPr lvl="0"/>
            <a:r>
              <a:rPr lang="fr-FR" dirty="0"/>
              <a:t>CONCEPTION</a:t>
            </a:r>
          </a:p>
        </p:txBody>
      </p:sp>
      <p:sp>
        <p:nvSpPr>
          <p:cNvPr id="182" name="Google Shape;182;p35"/>
          <p:cNvSpPr txBox="1">
            <a:spLocks noGrp="1"/>
          </p:cNvSpPr>
          <p:nvPr>
            <p:ph type="ctrTitle" idx="20"/>
          </p:nvPr>
        </p:nvSpPr>
        <p:spPr>
          <a:xfrm>
            <a:off x="6435065" y="3944135"/>
            <a:ext cx="1974300" cy="437638"/>
          </a:xfrm>
          <a:prstGeom prst="rect">
            <a:avLst/>
          </a:prstGeom>
        </p:spPr>
        <p:txBody>
          <a:bodyPr spcFirstLastPara="1" wrap="square" lIns="91425" tIns="91425" rIns="91425" bIns="91425" anchor="b" anchorCtr="0">
            <a:noAutofit/>
          </a:bodyPr>
          <a:lstStyle/>
          <a:p>
            <a:r>
              <a:rPr lang="fr-FR" dirty="0" smtClean="0"/>
              <a:t>RÉALISATION</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348177" y="2694490"/>
            <a:ext cx="31635" cy="2428619"/>
          </a:xfrm>
          <a:prstGeom prst="straightConnector1">
            <a:avLst/>
          </a:prstGeom>
          <a:noFill/>
          <a:ln w="9525" cap="flat" cmpd="sng">
            <a:solidFill>
              <a:srgbClr val="595959"/>
            </a:solidFill>
            <a:prstDash val="solid"/>
            <a:round/>
            <a:headEnd type="none" w="med" len="med"/>
            <a:tailEnd type="none" w="med" len="med"/>
          </a:ln>
        </p:spPr>
      </p:cxnSp>
      <p:sp>
        <p:nvSpPr>
          <p:cNvPr id="13" name="Google Shape;174;p35"/>
          <p:cNvSpPr txBox="1">
            <a:spLocks noGrp="1"/>
          </p:cNvSpPr>
          <p:nvPr>
            <p:ph type="ctrTitle" idx="9"/>
          </p:nvPr>
        </p:nvSpPr>
        <p:spPr>
          <a:xfrm>
            <a:off x="-770707" y="1932490"/>
            <a:ext cx="3145972" cy="577800"/>
          </a:xfrm>
          <a:prstGeom prst="rect">
            <a:avLst/>
          </a:prstGeom>
        </p:spPr>
        <p:txBody>
          <a:bodyPr spcFirstLastPara="1" wrap="square" lIns="91425" tIns="91425" rIns="91425" bIns="91425" anchor="b" anchorCtr="0">
            <a:noAutofit/>
          </a:bodyPr>
          <a:lstStyle/>
          <a:p>
            <a:r>
              <a:rPr lang="fr-FR" sz="1600" dirty="0" smtClean="0"/>
              <a:t>Solution adoptée </a:t>
            </a:r>
            <a:r>
              <a:rPr lang="fr-FR" sz="1600" dirty="0"/>
              <a:t/>
            </a:r>
            <a:br>
              <a:rPr lang="fr-FR" sz="1600" dirty="0"/>
            </a:br>
            <a:endParaRPr sz="1600" dirty="0"/>
          </a:p>
        </p:txBody>
      </p:sp>
      <p:sp>
        <p:nvSpPr>
          <p:cNvPr id="14" name="Google Shape;180;p35"/>
          <p:cNvSpPr txBox="1">
            <a:spLocks noGrp="1"/>
          </p:cNvSpPr>
          <p:nvPr>
            <p:ph type="ctrTitle" idx="18"/>
          </p:nvPr>
        </p:nvSpPr>
        <p:spPr>
          <a:xfrm>
            <a:off x="6418117" y="2419225"/>
            <a:ext cx="2327323" cy="577800"/>
          </a:xfrm>
          <a:prstGeom prst="rect">
            <a:avLst/>
          </a:prstGeom>
        </p:spPr>
        <p:txBody>
          <a:bodyPr spcFirstLastPara="1" wrap="square" lIns="91425" tIns="91425" rIns="91425" bIns="91425" anchor="b" anchorCtr="0">
            <a:noAutofit/>
          </a:bodyPr>
          <a:lstStyle/>
          <a:p>
            <a:pPr lvl="0"/>
            <a:r>
              <a:rPr lang="fr-FR" dirty="0" smtClean="0"/>
              <a:t>Spécification des besoins </a:t>
            </a:r>
            <a:endParaRPr lang="fr-FR" dirty="0"/>
          </a:p>
        </p:txBody>
      </p:sp>
      <p:sp>
        <p:nvSpPr>
          <p:cNvPr id="16" name="Google Shape;173;p35">
            <a:hlinkClick r:id=""/>
          </p:cNvPr>
          <p:cNvSpPr txBox="1">
            <a:spLocks noGrp="1"/>
          </p:cNvSpPr>
          <p:nvPr>
            <p:ph type="title" idx="8"/>
          </p:nvPr>
        </p:nvSpPr>
        <p:spPr>
          <a:xfrm>
            <a:off x="5362865" y="32164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17" name="Google Shape;173;p35">
            <a:hlinkClick r:id=""/>
          </p:cNvPr>
          <p:cNvSpPr txBox="1">
            <a:spLocks noGrp="1"/>
          </p:cNvSpPr>
          <p:nvPr>
            <p:ph type="title" idx="8"/>
          </p:nvPr>
        </p:nvSpPr>
        <p:spPr>
          <a:xfrm>
            <a:off x="5379812" y="383132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sp>
        <p:nvSpPr>
          <p:cNvPr id="18" name="Google Shape;173;p35">
            <a:hlinkClick r:id=""/>
          </p:cNvPr>
          <p:cNvSpPr txBox="1">
            <a:spLocks noGrp="1"/>
          </p:cNvSpPr>
          <p:nvPr>
            <p:ph type="title" idx="8"/>
          </p:nvPr>
        </p:nvSpPr>
        <p:spPr>
          <a:xfrm>
            <a:off x="5379812" y="439176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07</a:t>
            </a:r>
            <a:endParaRPr dirty="0"/>
          </a:p>
        </p:txBody>
      </p:sp>
      <p:sp>
        <p:nvSpPr>
          <p:cNvPr id="19" name="Google Shape;182;p35"/>
          <p:cNvSpPr txBox="1">
            <a:spLocks noGrp="1"/>
          </p:cNvSpPr>
          <p:nvPr>
            <p:ph type="ctrTitle" idx="20"/>
          </p:nvPr>
        </p:nvSpPr>
        <p:spPr>
          <a:xfrm>
            <a:off x="6452012" y="4544442"/>
            <a:ext cx="1974300" cy="437638"/>
          </a:xfrm>
          <a:prstGeom prst="rect">
            <a:avLst/>
          </a:prstGeom>
        </p:spPr>
        <p:txBody>
          <a:bodyPr spcFirstLastPara="1" wrap="square" lIns="91425" tIns="91425" rIns="91425" bIns="91425" anchor="b" anchorCtr="0">
            <a:noAutofit/>
          </a:bodyPr>
          <a:lstStyle/>
          <a:p>
            <a:r>
              <a:rPr lang="fr-FR" dirty="0" smtClean="0"/>
              <a:t>CONCLUSION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424560" y="138790"/>
            <a:ext cx="2540439"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Cycle de vie d’un visiteur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6" y="575563"/>
            <a:ext cx="7855975" cy="4111649"/>
          </a:xfrm>
          <a:prstGeom prst="rect">
            <a:avLst/>
          </a:prstGeom>
        </p:spPr>
      </p:pic>
    </p:spTree>
    <p:extLst>
      <p:ext uri="{BB962C8B-B14F-4D97-AF65-F5344CB8AC3E}">
        <p14:creationId xmlns:p14="http://schemas.microsoft.com/office/powerpoint/2010/main" val="17959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17634" y="138790"/>
            <a:ext cx="1657185"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Créer compte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927"/>
          <a:stretch/>
        </p:blipFill>
        <p:spPr>
          <a:xfrm>
            <a:off x="756662" y="525498"/>
            <a:ext cx="7600757" cy="4439794"/>
          </a:xfrm>
          <a:prstGeom prst="rect">
            <a:avLst/>
          </a:prstGeom>
        </p:spPr>
      </p:pic>
    </p:spTree>
    <p:extLst>
      <p:ext uri="{BB962C8B-B14F-4D97-AF65-F5344CB8AC3E}">
        <p14:creationId xmlns:p14="http://schemas.microsoft.com/office/powerpoint/2010/main" val="31702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32619"/>
            <a:ext cx="3795251" cy="24052"/>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708938" y="118915"/>
            <a:ext cx="5213128" cy="651460"/>
          </a:xfrm>
          <a:prstGeom prst="rect">
            <a:avLst/>
          </a:prstGeom>
        </p:spPr>
        <p:txBody>
          <a:bodyPr wrap="square">
            <a:spAutoFit/>
          </a:bodyPr>
          <a:lstStyle/>
          <a:p>
            <a:pPr indent="450215" algn="ctr">
              <a:spcAft>
                <a:spcPts val="1000"/>
              </a:spcAft>
            </a:pPr>
            <a:r>
              <a:rPr lang="fr-FR" dirty="0">
                <a:latin typeface="Times New Roman" panose="02020603050405020304" pitchFamily="18" charset="0"/>
                <a:ea typeface="Century Gothic" panose="020B0502020202020204" pitchFamily="34" charset="0"/>
                <a:cs typeface="Arial" panose="020B0604020202020204" pitchFamily="34" charset="0"/>
              </a:rPr>
              <a:t>Créer compte </a:t>
            </a:r>
            <a:r>
              <a:rPr lang="fr-FR" dirty="0" smtClean="0">
                <a:latin typeface="Times New Roman" panose="02020603050405020304" pitchFamily="18" charset="0"/>
                <a:ea typeface="Century Gothic" panose="020B0502020202020204" pitchFamily="34" charset="0"/>
                <a:cs typeface="Arial" panose="020B0604020202020204" pitchFamily="34" charset="0"/>
              </a:rPr>
              <a:t>mais un ou plusieurs champs sont vides </a:t>
            </a:r>
            <a:endParaRPr lang="fr-FR" dirty="0">
              <a:latin typeface="Times New Roman" panose="02020603050405020304" pitchFamily="18" charset="0"/>
              <a:ea typeface="Century Gothic" panose="020B0502020202020204" pitchFamily="34" charset="0"/>
              <a:cs typeface="Arial" panose="020B0604020202020204" pitchFamily="34" charset="0"/>
            </a:endParaRPr>
          </a:p>
          <a:p>
            <a:pPr indent="450215" algn="ctr">
              <a:spcAft>
                <a:spcPts val="1000"/>
              </a:spcAft>
            </a:pP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19" y="530016"/>
            <a:ext cx="7665125" cy="4481697"/>
          </a:xfrm>
          <a:prstGeom prst="rect">
            <a:avLst/>
          </a:prstGeom>
        </p:spPr>
      </p:pic>
    </p:spTree>
    <p:extLst>
      <p:ext uri="{BB962C8B-B14F-4D97-AF65-F5344CB8AC3E}">
        <p14:creationId xmlns:p14="http://schemas.microsoft.com/office/powerpoint/2010/main" val="2020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32619"/>
            <a:ext cx="3795251" cy="24052"/>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482796" y="118915"/>
            <a:ext cx="5213128" cy="651460"/>
          </a:xfrm>
          <a:prstGeom prst="rect">
            <a:avLst/>
          </a:prstGeom>
        </p:spPr>
        <p:txBody>
          <a:bodyPr wrap="square">
            <a:spAutoFit/>
          </a:bodyPr>
          <a:lstStyle/>
          <a:p>
            <a:pPr indent="450215" algn="ctr">
              <a:spcAft>
                <a:spcPts val="1000"/>
              </a:spcAft>
            </a:pPr>
            <a:r>
              <a:rPr lang="fr-FR" dirty="0">
                <a:latin typeface="Times New Roman" panose="02020603050405020304" pitchFamily="18" charset="0"/>
                <a:ea typeface="Century Gothic" panose="020B0502020202020204" pitchFamily="34" charset="0"/>
                <a:cs typeface="Arial" panose="020B0604020202020204" pitchFamily="34" charset="0"/>
              </a:rPr>
              <a:t>Créer compte </a:t>
            </a:r>
            <a:r>
              <a:rPr lang="fr-FR" dirty="0" smtClean="0">
                <a:latin typeface="Times New Roman" panose="02020603050405020304" pitchFamily="18" charset="0"/>
                <a:ea typeface="Century Gothic" panose="020B0502020202020204" pitchFamily="34" charset="0"/>
                <a:cs typeface="Arial" panose="020B0604020202020204" pitchFamily="34" charset="0"/>
              </a:rPr>
              <a:t>mais la confirmation du mot de passe est erroné </a:t>
            </a:r>
            <a:endParaRPr lang="fr-FR" dirty="0">
              <a:latin typeface="Times New Roman" panose="02020603050405020304" pitchFamily="18" charset="0"/>
              <a:ea typeface="Century Gothic" panose="020B0502020202020204" pitchFamily="34" charset="0"/>
              <a:cs typeface="Arial" panose="020B0604020202020204" pitchFamily="34" charset="0"/>
            </a:endParaRPr>
          </a:p>
          <a:p>
            <a:pPr indent="450215" algn="ctr">
              <a:spcAft>
                <a:spcPts val="1000"/>
              </a:spcAft>
            </a:pP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83" y="528422"/>
            <a:ext cx="7699691" cy="4498194"/>
          </a:xfrm>
          <a:prstGeom prst="rect">
            <a:avLst/>
          </a:prstGeom>
        </p:spPr>
      </p:pic>
    </p:spTree>
    <p:extLst>
      <p:ext uri="{BB962C8B-B14F-4D97-AF65-F5344CB8AC3E}">
        <p14:creationId xmlns:p14="http://schemas.microsoft.com/office/powerpoint/2010/main" val="76822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216289" y="138790"/>
            <a:ext cx="2548455"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Créer compte avec succès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94" y="549722"/>
            <a:ext cx="7704761" cy="4506390"/>
          </a:xfrm>
          <a:prstGeom prst="rect">
            <a:avLst/>
          </a:prstGeom>
        </p:spPr>
      </p:pic>
    </p:spTree>
    <p:extLst>
      <p:ext uri="{BB962C8B-B14F-4D97-AF65-F5344CB8AC3E}">
        <p14:creationId xmlns:p14="http://schemas.microsoft.com/office/powerpoint/2010/main" val="3251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0" y="138790"/>
            <a:ext cx="1815882"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Authentification</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619" y="292678"/>
            <a:ext cx="4725059" cy="4763165"/>
          </a:xfrm>
          <a:prstGeom prst="rect">
            <a:avLst/>
          </a:prstGeom>
        </p:spPr>
      </p:pic>
    </p:spTree>
    <p:extLst>
      <p:ext uri="{BB962C8B-B14F-4D97-AF65-F5344CB8AC3E}">
        <p14:creationId xmlns:p14="http://schemas.microsoft.com/office/powerpoint/2010/main" val="103330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42452"/>
            <a:ext cx="4119715" cy="14220"/>
          </a:xfrm>
          <a:prstGeom prst="straightConnector1">
            <a:avLst/>
          </a:prstGeom>
          <a:noFill/>
          <a:ln w="9525" cap="flat" cmpd="sng">
            <a:solidFill>
              <a:srgbClr val="434343"/>
            </a:solidFill>
            <a:prstDash val="solid"/>
            <a:round/>
            <a:headEnd type="none" w="med" len="med"/>
            <a:tailEnd type="none" w="med" len="med"/>
          </a:ln>
        </p:spPr>
      </p:cxnSp>
      <p:sp>
        <p:nvSpPr>
          <p:cNvPr id="4" name="Rectangle 3"/>
          <p:cNvSpPr/>
          <p:nvPr/>
        </p:nvSpPr>
        <p:spPr>
          <a:xfrm>
            <a:off x="-355708" y="134675"/>
            <a:ext cx="4831131"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Authentification mais login ou mot de passe est incorrect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867" y="456672"/>
            <a:ext cx="4540528" cy="4604737"/>
          </a:xfrm>
          <a:prstGeom prst="rect">
            <a:avLst/>
          </a:prstGeom>
        </p:spPr>
      </p:pic>
    </p:spTree>
    <p:extLst>
      <p:ext uri="{BB962C8B-B14F-4D97-AF65-F5344CB8AC3E}">
        <p14:creationId xmlns:p14="http://schemas.microsoft.com/office/powerpoint/2010/main" val="76167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85605" y="138790"/>
            <a:ext cx="1633139"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Espace Client</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195" y="178210"/>
            <a:ext cx="4554430" cy="4965290"/>
          </a:xfrm>
          <a:prstGeom prst="rect">
            <a:avLst/>
          </a:prstGeom>
        </p:spPr>
      </p:pic>
    </p:spTree>
    <p:extLst>
      <p:ext uri="{BB962C8B-B14F-4D97-AF65-F5344CB8AC3E}">
        <p14:creationId xmlns:p14="http://schemas.microsoft.com/office/powerpoint/2010/main" val="162080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227254" y="138790"/>
            <a:ext cx="1936107"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Modifier  Compte</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31" y="531878"/>
            <a:ext cx="7599533" cy="4439589"/>
          </a:xfrm>
          <a:prstGeom prst="rect">
            <a:avLst/>
          </a:prstGeom>
        </p:spPr>
      </p:pic>
    </p:spTree>
    <p:extLst>
      <p:ext uri="{BB962C8B-B14F-4D97-AF65-F5344CB8AC3E}">
        <p14:creationId xmlns:p14="http://schemas.microsoft.com/office/powerpoint/2010/main" val="38505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46567"/>
            <a:ext cx="182879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81857" y="138790"/>
            <a:ext cx="1822294"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Réserver un vol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555" y="526541"/>
            <a:ext cx="6453221" cy="4546904"/>
          </a:xfrm>
          <a:prstGeom prst="rect">
            <a:avLst/>
          </a:prstGeom>
        </p:spPr>
      </p:pic>
    </p:spTree>
    <p:extLst>
      <p:ext uri="{BB962C8B-B14F-4D97-AF65-F5344CB8AC3E}">
        <p14:creationId xmlns:p14="http://schemas.microsoft.com/office/powerpoint/2010/main" val="195860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80307" y="3455264"/>
            <a:ext cx="5005500" cy="1022100"/>
          </a:xfrm>
          <a:prstGeom prst="rect">
            <a:avLst/>
          </a:prstGeom>
        </p:spPr>
        <p:txBody>
          <a:bodyPr spcFirstLastPara="1" wrap="square" lIns="91425" tIns="91425" rIns="91425" bIns="91425" anchor="ctr" anchorCtr="0">
            <a:noAutofit/>
          </a:bodyPr>
          <a:lstStyle/>
          <a:p>
            <a:r>
              <a:rPr lang="fr-FR" dirty="0"/>
              <a:t>INTRODUCTION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flipV="1">
            <a:off x="1" y="456671"/>
            <a:ext cx="4090218" cy="5445"/>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465882" y="148894"/>
            <a:ext cx="4714111" cy="307777"/>
          </a:xfrm>
          <a:prstGeom prst="rect">
            <a:avLst/>
          </a:prstGeom>
        </p:spPr>
        <p:txBody>
          <a:bodyPr wrap="none">
            <a:spAutoFit/>
          </a:bodyPr>
          <a:lstStyle/>
          <a:p>
            <a:pPr indent="450215" algn="ctr">
              <a:spcAft>
                <a:spcPts val="1000"/>
              </a:spcAft>
            </a:pPr>
            <a:r>
              <a:rPr lang="fr-FR" dirty="0">
                <a:latin typeface="Times New Roman" panose="02020603050405020304" pitchFamily="18" charset="0"/>
                <a:ea typeface="Century Gothic" panose="020B0502020202020204" pitchFamily="34" charset="0"/>
                <a:cs typeface="Arial" panose="020B0604020202020204" pitchFamily="34" charset="0"/>
              </a:rPr>
              <a:t>Réserver un </a:t>
            </a:r>
            <a:r>
              <a:rPr lang="fr-FR" dirty="0" smtClean="0">
                <a:latin typeface="Times New Roman" panose="02020603050405020304" pitchFamily="18" charset="0"/>
                <a:ea typeface="Century Gothic" panose="020B0502020202020204" pitchFamily="34" charset="0"/>
                <a:cs typeface="Arial" panose="020B0604020202020204" pitchFamily="34" charset="0"/>
              </a:rPr>
              <a:t>vol </a:t>
            </a:r>
            <a:r>
              <a:rPr lang="fr-FR" dirty="0">
                <a:latin typeface="Times New Roman" panose="02020603050405020304" pitchFamily="18" charset="0"/>
                <a:ea typeface="Century Gothic" panose="020B0502020202020204" pitchFamily="34" charset="0"/>
                <a:cs typeface="Arial" panose="020B0604020202020204" pitchFamily="34" charset="0"/>
              </a:rPr>
              <a:t>mais un ou plusieurs champs sont vides</a:t>
            </a:r>
            <a:r>
              <a:rPr lang="fr-FR" dirty="0" smtClean="0">
                <a:latin typeface="Times New Roman" panose="02020603050405020304" pitchFamily="18" charset="0"/>
                <a:ea typeface="Century Gothic" panose="020B0502020202020204" pitchFamily="34" charset="0"/>
                <a:cs typeface="Arial" panose="020B0604020202020204" pitchFamily="34" charset="0"/>
              </a:rPr>
              <a:t>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399" y="610822"/>
            <a:ext cx="6216607" cy="4463852"/>
          </a:xfrm>
          <a:prstGeom prst="rect">
            <a:avLst/>
          </a:prstGeom>
        </p:spPr>
      </p:pic>
    </p:spTree>
    <p:extLst>
      <p:ext uri="{BB962C8B-B14F-4D97-AF65-F5344CB8AC3E}">
        <p14:creationId xmlns:p14="http://schemas.microsoft.com/office/powerpoint/2010/main" val="28745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318762" y="138790"/>
            <a:ext cx="2434641"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Réservation avec succès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757" y="540585"/>
            <a:ext cx="6394740" cy="4602915"/>
          </a:xfrm>
          <a:prstGeom prst="rect">
            <a:avLst/>
          </a:prstGeom>
        </p:spPr>
      </p:pic>
    </p:spTree>
    <p:extLst>
      <p:ext uri="{BB962C8B-B14F-4D97-AF65-F5344CB8AC3E}">
        <p14:creationId xmlns:p14="http://schemas.microsoft.com/office/powerpoint/2010/main" val="4880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345071" y="159865"/>
            <a:ext cx="2171749"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Les horaires proches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527939"/>
            <a:ext cx="6273391" cy="4507406"/>
          </a:xfrm>
          <a:prstGeom prst="rect">
            <a:avLst/>
          </a:prstGeom>
        </p:spPr>
      </p:pic>
    </p:spTree>
    <p:extLst>
      <p:ext uri="{BB962C8B-B14F-4D97-AF65-F5344CB8AC3E}">
        <p14:creationId xmlns:p14="http://schemas.microsoft.com/office/powerpoint/2010/main" val="12556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200140" y="138790"/>
            <a:ext cx="2316019"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La date la plus proche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68" y="511860"/>
            <a:ext cx="7098890" cy="4631640"/>
          </a:xfrm>
          <a:prstGeom prst="rect">
            <a:avLst/>
          </a:prstGeom>
        </p:spPr>
      </p:pic>
    </p:spTree>
    <p:extLst>
      <p:ext uri="{BB962C8B-B14F-4D97-AF65-F5344CB8AC3E}">
        <p14:creationId xmlns:p14="http://schemas.microsoft.com/office/powerpoint/2010/main" val="9543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402117" y="138790"/>
            <a:ext cx="2719976"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Les réservations d’un client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871" y="610865"/>
            <a:ext cx="7590988" cy="4532635"/>
          </a:xfrm>
          <a:prstGeom prst="rect">
            <a:avLst/>
          </a:prstGeom>
        </p:spPr>
      </p:pic>
    </p:spTree>
    <p:extLst>
      <p:ext uri="{BB962C8B-B14F-4D97-AF65-F5344CB8AC3E}">
        <p14:creationId xmlns:p14="http://schemas.microsoft.com/office/powerpoint/2010/main" val="4211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142428" y="138790"/>
            <a:ext cx="2200602"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Les billets d’un client</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89" y="553324"/>
            <a:ext cx="7821141" cy="4521350"/>
          </a:xfrm>
          <a:prstGeom prst="rect">
            <a:avLst/>
          </a:prstGeom>
        </p:spPr>
      </p:pic>
    </p:spTree>
    <p:extLst>
      <p:ext uri="{BB962C8B-B14F-4D97-AF65-F5344CB8AC3E}">
        <p14:creationId xmlns:p14="http://schemas.microsoft.com/office/powerpoint/2010/main" val="265249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6460" y="1347038"/>
            <a:ext cx="5195700" cy="1921200"/>
          </a:xfrm>
          <a:prstGeom prst="rect">
            <a:avLst/>
          </a:prstGeom>
        </p:spPr>
        <p:txBody>
          <a:bodyPr spcFirstLastPara="1" wrap="square" lIns="91425" tIns="91425" rIns="91425" bIns="91425" anchor="ctr" anchorCtr="0">
            <a:noAutofit/>
          </a:bodyPr>
          <a:lstStyle/>
          <a:p>
            <a:r>
              <a:rPr lang="fr-FR" dirty="0" smtClean="0"/>
              <a:t>RÉALISATION</a:t>
            </a:r>
            <a:endParaRPr lang="fr-F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cxnSp>
        <p:nvCxnSpPr>
          <p:cNvPr id="439" name="Google Shape;439;p48"/>
          <p:cNvCxnSpPr/>
          <p:nvPr/>
        </p:nvCxnSpPr>
        <p:spPr>
          <a:xfrm>
            <a:off x="0" y="2737950"/>
            <a:ext cx="2074606" cy="15082"/>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36;p48"/>
          <p:cNvSpPr txBox="1">
            <a:spLocks/>
          </p:cNvSpPr>
          <p:nvPr/>
        </p:nvSpPr>
        <p:spPr>
          <a:xfrm flipH="1">
            <a:off x="1991867" y="2101538"/>
            <a:ext cx="5195700" cy="19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r>
              <a:rPr lang="fr-FR" sz="2000" dirty="0" smtClean="0"/>
              <a:t>Partie Administration</a:t>
            </a:r>
            <a:endParaRPr lang="fr-FR" sz="2000" dirty="0"/>
          </a:p>
        </p:txBody>
      </p:sp>
    </p:spTree>
    <p:extLst>
      <p:ext uri="{BB962C8B-B14F-4D97-AF65-F5344CB8AC3E}">
        <p14:creationId xmlns:p14="http://schemas.microsoft.com/office/powerpoint/2010/main" val="113787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0" y="138790"/>
            <a:ext cx="1815882"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Authentification</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12" y="344129"/>
            <a:ext cx="4664407" cy="4711714"/>
          </a:xfrm>
          <a:prstGeom prst="rect">
            <a:avLst/>
          </a:prstGeom>
        </p:spPr>
      </p:pic>
    </p:spTree>
    <p:extLst>
      <p:ext uri="{BB962C8B-B14F-4D97-AF65-F5344CB8AC3E}">
        <p14:creationId xmlns:p14="http://schemas.microsoft.com/office/powerpoint/2010/main" val="291815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114055" y="138790"/>
            <a:ext cx="1687641"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Espace admin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39" y="550820"/>
            <a:ext cx="7284265" cy="4592680"/>
          </a:xfrm>
          <a:prstGeom prst="rect">
            <a:avLst/>
          </a:prstGeom>
        </p:spPr>
      </p:pic>
    </p:spTree>
    <p:extLst>
      <p:ext uri="{BB962C8B-B14F-4D97-AF65-F5344CB8AC3E}">
        <p14:creationId xmlns:p14="http://schemas.microsoft.com/office/powerpoint/2010/main" val="21442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46567"/>
            <a:ext cx="3214344" cy="10104"/>
          </a:xfrm>
          <a:prstGeom prst="straightConnector1">
            <a:avLst/>
          </a:prstGeom>
          <a:noFill/>
          <a:ln w="9525" cap="flat" cmpd="sng">
            <a:solidFill>
              <a:srgbClr val="434343"/>
            </a:solidFill>
            <a:prstDash val="solid"/>
            <a:round/>
            <a:headEnd type="none" w="med" len="med"/>
            <a:tailEnd type="none" w="med" len="med"/>
          </a:ln>
        </p:spPr>
      </p:cxnSp>
      <p:sp>
        <p:nvSpPr>
          <p:cNvPr id="4" name="Rectangle 3"/>
          <p:cNvSpPr/>
          <p:nvPr/>
        </p:nvSpPr>
        <p:spPr>
          <a:xfrm>
            <a:off x="-383163" y="138790"/>
            <a:ext cx="3684983"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Ajouter, modifier et supprimer un admin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19" y="504489"/>
            <a:ext cx="7927400" cy="4639011"/>
          </a:xfrm>
          <a:prstGeom prst="rect">
            <a:avLst/>
          </a:prstGeom>
        </p:spPr>
      </p:pic>
    </p:spTree>
    <p:extLst>
      <p:ext uri="{BB962C8B-B14F-4D97-AF65-F5344CB8AC3E}">
        <p14:creationId xmlns:p14="http://schemas.microsoft.com/office/powerpoint/2010/main" val="49790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10373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57273"/>
            <a:ext cx="4574400" cy="0"/>
          </a:xfrm>
          <a:prstGeom prst="straightConnector1">
            <a:avLst/>
          </a:prstGeom>
          <a:noFill/>
          <a:ln w="9525" cap="flat" cmpd="sng">
            <a:solidFill>
              <a:srgbClr val="434343"/>
            </a:solidFill>
            <a:prstDash val="solid"/>
            <a:round/>
            <a:headEnd type="none" w="med" len="med"/>
            <a:tailEnd type="none" w="med" len="med"/>
          </a:ln>
        </p:spPr>
      </p:cxnSp>
      <p:sp>
        <p:nvSpPr>
          <p:cNvPr id="7" name="Forme libre : forme 7"/>
          <p:cNvSpPr/>
          <p:nvPr/>
        </p:nvSpPr>
        <p:spPr>
          <a:xfrm>
            <a:off x="367822" y="1236229"/>
            <a:ext cx="8324898" cy="140107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i="0" u="none" strike="noStrike" kern="1200" baseline="0">
              <a:ln w="0"/>
              <a:solidFill>
                <a:schemeClr val="accent1"/>
              </a:solidFill>
              <a:effectLst>
                <a:outerShdw blurRad="38100" dist="25400" dir="5400000" algn="ctr" rotWithShape="0">
                  <a:srgbClr val="6E747A">
                    <a:alpha val="43000"/>
                  </a:srgbClr>
                </a:outerShdw>
              </a:effectLst>
              <a:uFillTx/>
              <a:latin typeface="Liberation Sans" pitchFamily="18"/>
              <a:ea typeface="Noto Sans CJK SC" pitchFamily="2"/>
              <a:cs typeface="Lohit Devanagari" pitchFamily="2"/>
            </a:endParaRPr>
          </a:p>
        </p:txBody>
      </p:sp>
      <p:sp>
        <p:nvSpPr>
          <p:cNvPr id="2" name="ZoneTexte 1"/>
          <p:cNvSpPr txBox="1"/>
          <p:nvPr/>
        </p:nvSpPr>
        <p:spPr>
          <a:xfrm>
            <a:off x="668594" y="1367379"/>
            <a:ext cx="7954296" cy="1138773"/>
          </a:xfrm>
          <a:prstGeom prst="rect">
            <a:avLst/>
          </a:prstGeom>
          <a:noFill/>
        </p:spPr>
        <p:txBody>
          <a:bodyPr wrap="square" rtlCol="0">
            <a:spAutoFit/>
          </a:bodyPr>
          <a:lstStyle/>
          <a:p>
            <a:r>
              <a:rPr lang="fr-FR" sz="1800" dirty="0">
                <a:solidFill>
                  <a:schemeClr val="bg1"/>
                </a:solidFill>
                <a:latin typeface="Calibri"/>
                <a:ea typeface="Noto Sans CJK SC" pitchFamily="2"/>
                <a:cs typeface="Lohit Devanagari" pitchFamily="2"/>
              </a:rPr>
              <a:t>Pour faire une réservation de billet d’avion ,le client  est parfois obligé de se déplacer loin de son lieu de résidence, ce qui engendre une perte de temps et des frais non négligeables supportés par le client.</a:t>
            </a:r>
          </a:p>
          <a:p>
            <a:endParaRPr lang="fr-FR" dirty="0"/>
          </a:p>
        </p:txBody>
      </p:sp>
      <p:sp>
        <p:nvSpPr>
          <p:cNvPr id="8" name="Forme libre : forme 7"/>
          <p:cNvSpPr/>
          <p:nvPr/>
        </p:nvSpPr>
        <p:spPr>
          <a:xfrm>
            <a:off x="367822" y="2868688"/>
            <a:ext cx="8403556" cy="95223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i="0" u="none" strike="noStrike" kern="1200" baseline="0">
              <a:ln w="0"/>
              <a:solidFill>
                <a:schemeClr val="accent1"/>
              </a:solidFill>
              <a:effectLst>
                <a:outerShdw blurRad="38100" dist="25400" dir="5400000" algn="ctr" rotWithShape="0">
                  <a:srgbClr val="6E747A">
                    <a:alpha val="43000"/>
                  </a:srgbClr>
                </a:outerShdw>
              </a:effectLst>
              <a:uFillTx/>
              <a:latin typeface="Liberation Sans" pitchFamily="18"/>
              <a:ea typeface="Noto Sans CJK SC" pitchFamily="2"/>
              <a:cs typeface="Lohit Devanagari" pitchFamily="2"/>
            </a:endParaRPr>
          </a:p>
        </p:txBody>
      </p:sp>
      <p:sp>
        <p:nvSpPr>
          <p:cNvPr id="3" name="ZoneTexte 2"/>
          <p:cNvSpPr txBox="1"/>
          <p:nvPr/>
        </p:nvSpPr>
        <p:spPr>
          <a:xfrm>
            <a:off x="668594" y="2925296"/>
            <a:ext cx="8770373" cy="769441"/>
          </a:xfrm>
          <a:prstGeom prst="rect">
            <a:avLst/>
          </a:prstGeom>
          <a:noFill/>
        </p:spPr>
        <p:txBody>
          <a:bodyPr wrap="square" rtlCol="0">
            <a:spAutoFit/>
          </a:bodyPr>
          <a:lstStyle/>
          <a:p>
            <a:pPr lvl="0" hangingPunct="0">
              <a:defRPr sz="1800" b="0" i="0" u="none" strike="noStrike" kern="0" cap="none" spc="0" baseline="0">
                <a:solidFill>
                  <a:srgbClr val="000000"/>
                </a:solidFill>
                <a:uFillTx/>
              </a:defRPr>
            </a:pPr>
            <a:r>
              <a:rPr lang="fr-FR" sz="1600" dirty="0">
                <a:solidFill>
                  <a:schemeClr val="bg1"/>
                </a:solidFill>
                <a:latin typeface="Calibri"/>
                <a:ea typeface="Noto Sans CJK SC" pitchFamily="2"/>
                <a:cs typeface="Lohit Devanagari" pitchFamily="2"/>
              </a:rPr>
              <a:t>Afin de pallier à ces problèmes, nous avons développé une application desktop pour mettre </a:t>
            </a:r>
          </a:p>
          <a:p>
            <a:pPr lvl="0" hangingPunct="0">
              <a:defRPr sz="1800" b="0" i="0" u="none" strike="noStrike" kern="0" cap="none" spc="0" baseline="0">
                <a:solidFill>
                  <a:srgbClr val="000000"/>
                </a:solidFill>
                <a:uFillTx/>
              </a:defRPr>
            </a:pPr>
            <a:r>
              <a:rPr lang="fr-FR" sz="1600" dirty="0">
                <a:solidFill>
                  <a:schemeClr val="bg1"/>
                </a:solidFill>
                <a:latin typeface="Calibri"/>
                <a:ea typeface="Noto Sans CJK SC" pitchFamily="2"/>
                <a:cs typeface="Lohit Devanagari" pitchFamily="2"/>
              </a:rPr>
              <a:t>en place une plateforme qui permet d’effectuer des réservation des billets d’avion en ligne .</a:t>
            </a:r>
          </a:p>
          <a:p>
            <a:endParaRPr lang="fr-F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8"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17389" y="138790"/>
            <a:ext cx="1950534"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 supprimer admin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819" r="815"/>
          <a:stretch/>
        </p:blipFill>
        <p:spPr>
          <a:xfrm>
            <a:off x="2642919" y="589935"/>
            <a:ext cx="3826708" cy="3996633"/>
          </a:xfrm>
          <a:prstGeom prst="rect">
            <a:avLst/>
          </a:prstGeom>
        </p:spPr>
      </p:pic>
    </p:spTree>
    <p:extLst>
      <p:ext uri="{BB962C8B-B14F-4D97-AF65-F5344CB8AC3E}">
        <p14:creationId xmlns:p14="http://schemas.microsoft.com/office/powerpoint/2010/main" val="15671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52284"/>
            <a:ext cx="3247475" cy="4387"/>
          </a:xfrm>
          <a:prstGeom prst="straightConnector1">
            <a:avLst/>
          </a:prstGeom>
          <a:noFill/>
          <a:ln w="9525" cap="flat" cmpd="sng">
            <a:solidFill>
              <a:srgbClr val="434343"/>
            </a:solidFill>
            <a:prstDash val="solid"/>
            <a:round/>
            <a:headEnd type="none" w="med" len="med"/>
            <a:tailEnd type="none" w="med" len="med"/>
          </a:ln>
        </p:spPr>
      </p:cxnSp>
      <p:sp>
        <p:nvSpPr>
          <p:cNvPr id="4" name="Rectangle 3"/>
          <p:cNvSpPr/>
          <p:nvPr/>
        </p:nvSpPr>
        <p:spPr>
          <a:xfrm>
            <a:off x="-237935" y="144507"/>
            <a:ext cx="3335530"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Insérer, modifier et supprimer un vol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32" y="506782"/>
            <a:ext cx="7718026" cy="4636718"/>
          </a:xfrm>
          <a:prstGeom prst="rect">
            <a:avLst/>
          </a:prstGeom>
        </p:spPr>
      </p:pic>
    </p:spTree>
    <p:extLst>
      <p:ext uri="{BB962C8B-B14F-4D97-AF65-F5344CB8AC3E}">
        <p14:creationId xmlns:p14="http://schemas.microsoft.com/office/powerpoint/2010/main" val="15112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1" y="446567"/>
            <a:ext cx="3116825"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436976" y="138790"/>
            <a:ext cx="3635291"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Ajouter, modifier et supprimer une avion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251" y="497197"/>
            <a:ext cx="7355000" cy="4646303"/>
          </a:xfrm>
          <a:prstGeom prst="rect">
            <a:avLst/>
          </a:prstGeom>
        </p:spPr>
      </p:pic>
    </p:spTree>
    <p:extLst>
      <p:ext uri="{BB962C8B-B14F-4D97-AF65-F5344CB8AC3E}">
        <p14:creationId xmlns:p14="http://schemas.microsoft.com/office/powerpoint/2010/main" val="85032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flipV="1">
            <a:off x="1" y="456671"/>
            <a:ext cx="3116825" cy="15277"/>
          </a:xfrm>
          <a:prstGeom prst="straightConnector1">
            <a:avLst/>
          </a:prstGeom>
          <a:noFill/>
          <a:ln w="9525" cap="flat" cmpd="sng">
            <a:solidFill>
              <a:srgbClr val="434343"/>
            </a:solidFill>
            <a:prstDash val="solid"/>
            <a:round/>
            <a:headEnd type="none" w="med" len="med"/>
            <a:tailEnd type="none" w="med" len="med"/>
          </a:ln>
        </p:spPr>
      </p:cxnSp>
      <p:sp>
        <p:nvSpPr>
          <p:cNvPr id="4" name="Rectangle 3"/>
          <p:cNvSpPr/>
          <p:nvPr/>
        </p:nvSpPr>
        <p:spPr>
          <a:xfrm>
            <a:off x="-389076" y="148894"/>
            <a:ext cx="3894977"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Ajouter, modifier et supprimer une catégorie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828" y="522419"/>
            <a:ext cx="7338591" cy="4621081"/>
          </a:xfrm>
          <a:prstGeom prst="rect">
            <a:avLst/>
          </a:prstGeom>
        </p:spPr>
      </p:pic>
    </p:spTree>
    <p:extLst>
      <p:ext uri="{BB962C8B-B14F-4D97-AF65-F5344CB8AC3E}">
        <p14:creationId xmlns:p14="http://schemas.microsoft.com/office/powerpoint/2010/main" val="12341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flipV="1">
            <a:off x="1" y="456671"/>
            <a:ext cx="3047999" cy="5445"/>
          </a:xfrm>
          <a:prstGeom prst="straightConnector1">
            <a:avLst/>
          </a:prstGeom>
          <a:noFill/>
          <a:ln w="9525" cap="flat" cmpd="sng">
            <a:solidFill>
              <a:srgbClr val="434343"/>
            </a:solidFill>
            <a:prstDash val="solid"/>
            <a:round/>
            <a:headEnd type="none" w="med" len="med"/>
            <a:tailEnd type="none" w="med" len="med"/>
          </a:ln>
        </p:spPr>
      </p:cxnSp>
      <p:sp>
        <p:nvSpPr>
          <p:cNvPr id="7" name="Rectangle 6"/>
          <p:cNvSpPr/>
          <p:nvPr/>
        </p:nvSpPr>
        <p:spPr>
          <a:xfrm>
            <a:off x="-430562" y="138790"/>
            <a:ext cx="3622467"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Ajouter, modifier et supprimer une classe</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152" y="542195"/>
            <a:ext cx="7266932" cy="4601305"/>
          </a:xfrm>
          <a:prstGeom prst="rect">
            <a:avLst/>
          </a:prstGeom>
        </p:spPr>
      </p:pic>
    </p:spTree>
    <p:extLst>
      <p:ext uri="{BB962C8B-B14F-4D97-AF65-F5344CB8AC3E}">
        <p14:creationId xmlns:p14="http://schemas.microsoft.com/office/powerpoint/2010/main" val="25960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295508" y="138790"/>
            <a:ext cx="2506776"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Les statistiques par avion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485" t="664" r="534"/>
          <a:stretch/>
        </p:blipFill>
        <p:spPr>
          <a:xfrm>
            <a:off x="884903" y="530942"/>
            <a:ext cx="7285703" cy="4612558"/>
          </a:xfrm>
          <a:prstGeom prst="rect">
            <a:avLst/>
          </a:prstGeom>
        </p:spPr>
      </p:pic>
    </p:spTree>
    <p:extLst>
      <p:ext uri="{BB962C8B-B14F-4D97-AF65-F5344CB8AC3E}">
        <p14:creationId xmlns:p14="http://schemas.microsoft.com/office/powerpoint/2010/main" val="359468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412;p46"/>
          <p:cNvCxnSpPr/>
          <p:nvPr/>
        </p:nvCxnSpPr>
        <p:spPr>
          <a:xfrm flipH="1">
            <a:off x="0" y="446567"/>
            <a:ext cx="2115879" cy="10104"/>
          </a:xfrm>
          <a:prstGeom prst="straightConnector1">
            <a:avLst/>
          </a:prstGeom>
          <a:noFill/>
          <a:ln w="9525" cap="flat" cmpd="sng">
            <a:solidFill>
              <a:srgbClr val="434343"/>
            </a:solidFill>
            <a:prstDash val="solid"/>
            <a:round/>
            <a:headEnd type="none" w="med" len="med"/>
            <a:tailEnd type="none" w="med" len="med"/>
          </a:ln>
        </p:spPr>
      </p:cxnSp>
      <p:sp>
        <p:nvSpPr>
          <p:cNvPr id="6" name="Rectangle 5"/>
          <p:cNvSpPr/>
          <p:nvPr/>
        </p:nvSpPr>
        <p:spPr>
          <a:xfrm>
            <a:off x="-295507" y="138790"/>
            <a:ext cx="2506776" cy="307777"/>
          </a:xfrm>
          <a:prstGeom prst="rect">
            <a:avLst/>
          </a:prstGeom>
        </p:spPr>
        <p:txBody>
          <a:bodyPr wrap="none">
            <a:spAutoFit/>
          </a:bodyPr>
          <a:lstStyle/>
          <a:p>
            <a:pPr indent="450215" algn="ctr">
              <a:spcAft>
                <a:spcPts val="1000"/>
              </a:spcAft>
            </a:pPr>
            <a:r>
              <a:rPr lang="fr-FR" dirty="0" smtClean="0">
                <a:latin typeface="Times New Roman" panose="02020603050405020304" pitchFamily="18" charset="0"/>
                <a:ea typeface="Century Gothic" panose="020B0502020202020204" pitchFamily="34" charset="0"/>
                <a:cs typeface="Arial" panose="020B0604020202020204" pitchFamily="34" charset="0"/>
              </a:rPr>
              <a:t>Les statistiques par client </a:t>
            </a:r>
            <a:endParaRPr lang="fr-FR" dirty="0">
              <a:latin typeface="Times New Roman" panose="02020603050405020304" pitchFamily="18" charset="0"/>
              <a:ea typeface="Century Gothic" panose="020B0502020202020204" pitchFamily="34" charset="0"/>
              <a:cs typeface="Arial" panose="020B0604020202020204"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t="-1" b="872"/>
          <a:stretch/>
        </p:blipFill>
        <p:spPr>
          <a:xfrm>
            <a:off x="865687" y="531073"/>
            <a:ext cx="7363912" cy="4612427"/>
          </a:xfrm>
          <a:prstGeom prst="rect">
            <a:avLst/>
          </a:prstGeom>
        </p:spPr>
      </p:pic>
    </p:spTree>
    <p:extLst>
      <p:ext uri="{BB962C8B-B14F-4D97-AF65-F5344CB8AC3E}">
        <p14:creationId xmlns:p14="http://schemas.microsoft.com/office/powerpoint/2010/main" val="291680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07</a:t>
            </a:r>
            <a:endParaRPr dirty="0"/>
          </a:p>
        </p:txBody>
      </p:sp>
      <p:cxnSp>
        <p:nvCxnSpPr>
          <p:cNvPr id="236" name="Google Shape;236;p39"/>
          <p:cNvCxnSpPr/>
          <p:nvPr/>
        </p:nvCxnSpPr>
        <p:spPr>
          <a:xfrm flipV="1">
            <a:off x="6725265" y="4028400"/>
            <a:ext cx="2418760" cy="2249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p:cNvSpPr>
            <a:spLocks noGrp="1"/>
          </p:cNvSpPr>
          <p:nvPr>
            <p:ph type="ctrTitle"/>
          </p:nvPr>
        </p:nvSpPr>
        <p:spPr>
          <a:xfrm flipH="1">
            <a:off x="2024765" y="2701100"/>
            <a:ext cx="5195700" cy="1921200"/>
          </a:xfrm>
        </p:spPr>
        <p:txBody>
          <a:bodyPr/>
          <a:lstStyle/>
          <a:p>
            <a:r>
              <a:rPr lang="fr-FR" dirty="0" smtClean="0"/>
              <a:t>Conclusion </a:t>
            </a:r>
            <a:endParaRPr lang="fr-FR" dirty="0"/>
          </a:p>
        </p:txBody>
      </p:sp>
    </p:spTree>
    <p:extLst>
      <p:ext uri="{BB962C8B-B14F-4D97-AF65-F5344CB8AC3E}">
        <p14:creationId xmlns:p14="http://schemas.microsoft.com/office/powerpoint/2010/main" val="73119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 forme 7"/>
          <p:cNvSpPr/>
          <p:nvPr/>
        </p:nvSpPr>
        <p:spPr>
          <a:xfrm>
            <a:off x="167148" y="648931"/>
            <a:ext cx="8759027" cy="364776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bg1">
              <a:lumMod val="50000"/>
            </a:schemeClr>
          </a:solidFill>
          <a:ln w="0" cap="flat">
            <a:noFill/>
            <a:prstDash val="solid"/>
            <a:miter/>
          </a:ln>
          <a:effectLst>
            <a:outerShdw dist="101822" dir="2700000" algn="tl">
              <a:srgbClr val="80808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i="0" u="none" strike="noStrike" kern="1200" baseline="0">
              <a:ln w="0"/>
              <a:solidFill>
                <a:schemeClr val="accent1"/>
              </a:solidFill>
              <a:effectLst>
                <a:outerShdw blurRad="38100" dist="25400" dir="5400000" algn="ctr" rotWithShape="0">
                  <a:srgbClr val="6E747A">
                    <a:alpha val="43000"/>
                  </a:srgbClr>
                </a:outerShdw>
              </a:effectLst>
              <a:uFillTx/>
              <a:latin typeface="Liberation Sans" pitchFamily="18"/>
              <a:ea typeface="Noto Sans CJK SC" pitchFamily="2"/>
              <a:cs typeface="Lohit Devanagari" pitchFamily="2"/>
            </a:endParaRPr>
          </a:p>
        </p:txBody>
      </p:sp>
      <p:sp>
        <p:nvSpPr>
          <p:cNvPr id="10" name="ZoneTexte 9"/>
          <p:cNvSpPr txBox="1"/>
          <p:nvPr/>
        </p:nvSpPr>
        <p:spPr>
          <a:xfrm>
            <a:off x="540772" y="1061884"/>
            <a:ext cx="8042787" cy="2585323"/>
          </a:xfrm>
          <a:prstGeom prst="rect">
            <a:avLst/>
          </a:prstGeom>
          <a:noFill/>
        </p:spPr>
        <p:txBody>
          <a:bodyPr wrap="square" rtlCol="0">
            <a:spAutoFit/>
          </a:bodyPr>
          <a:lstStyle/>
          <a:p>
            <a:r>
              <a:rPr lang="fr-FR" sz="1800" dirty="0">
                <a:solidFill>
                  <a:schemeClr val="bg1"/>
                </a:solidFill>
                <a:latin typeface="Calibri"/>
                <a:ea typeface="Noto Sans CJK SC" pitchFamily="2"/>
                <a:cs typeface="Lohit Devanagari" pitchFamily="2"/>
              </a:rPr>
              <a:t>D’après la réalisation de ce travail, nous avons pu aboutir et apporter une réponse à notre problématique qui  consiste à concevoir et réaliser une application de gestion de vols, cette étude nous a aidées à approfondir et élaborer nos connaissances en méthode d’analyse Merise, UML et le langage JAVA. </a:t>
            </a:r>
          </a:p>
          <a:p>
            <a:endParaRPr lang="fr-FR" sz="1800" dirty="0">
              <a:solidFill>
                <a:schemeClr val="bg1"/>
              </a:solidFill>
              <a:latin typeface="Calibri"/>
              <a:ea typeface="Noto Sans CJK SC" pitchFamily="2"/>
              <a:cs typeface="Lohit Devanagari" pitchFamily="2"/>
            </a:endParaRPr>
          </a:p>
          <a:p>
            <a:r>
              <a:rPr lang="fr-FR" sz="1800" dirty="0">
                <a:solidFill>
                  <a:schemeClr val="bg1"/>
                </a:solidFill>
                <a:latin typeface="Calibri"/>
                <a:ea typeface="Noto Sans CJK SC" pitchFamily="2"/>
                <a:cs typeface="Lohit Devanagari" pitchFamily="2"/>
              </a:rPr>
              <a:t>A travers le processus effectué, nous avons acquis et développé des qualités, aptitudes et intérêts. Ce qui va refléter positivement sur notre cursus d'étude. Ce travail nous met en confiance et nous  rend capables de concevoir et de mettre en pratique n’importe quelle application.</a:t>
            </a:r>
          </a:p>
        </p:txBody>
      </p:sp>
    </p:spTree>
    <p:extLst>
      <p:ext uri="{BB962C8B-B14F-4D97-AF65-F5344CB8AC3E}">
        <p14:creationId xmlns:p14="http://schemas.microsoft.com/office/powerpoint/2010/main" val="26747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p:cNvSpPr txBox="1"/>
          <p:nvPr/>
        </p:nvSpPr>
        <p:spPr>
          <a:xfrm>
            <a:off x="145481" y="338906"/>
            <a:ext cx="6640720" cy="717776"/>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dirty="0">
                <a:solidFill>
                  <a:srgbClr val="434343"/>
                </a:solidFill>
                <a:latin typeface="Forte" panose="03060902040502070203" pitchFamily="66" charset="0"/>
                <a:ea typeface="Exo 2"/>
                <a:cs typeface="Exo 2"/>
              </a:rPr>
              <a:t>Fin de la présentation</a:t>
            </a:r>
          </a:p>
        </p:txBody>
      </p:sp>
      <p:cxnSp>
        <p:nvCxnSpPr>
          <p:cNvPr id="6" name="Google Shape;236;p39"/>
          <p:cNvCxnSpPr/>
          <p:nvPr/>
        </p:nvCxnSpPr>
        <p:spPr>
          <a:xfrm flipV="1">
            <a:off x="0" y="1067551"/>
            <a:ext cx="4925961" cy="72721"/>
          </a:xfrm>
          <a:prstGeom prst="straightConnector1">
            <a:avLst/>
          </a:prstGeom>
          <a:noFill/>
          <a:ln w="9525" cap="flat" cmpd="sng">
            <a:solidFill>
              <a:srgbClr val="434343"/>
            </a:solidFill>
            <a:prstDash val="solid"/>
            <a:round/>
            <a:headEnd type="none" w="med" len="med"/>
            <a:tailEnd type="none" w="med" len="med"/>
          </a:ln>
        </p:spPr>
      </p:cxnSp>
      <p:cxnSp>
        <p:nvCxnSpPr>
          <p:cNvPr id="7" name="Google Shape;236;p39"/>
          <p:cNvCxnSpPr/>
          <p:nvPr/>
        </p:nvCxnSpPr>
        <p:spPr>
          <a:xfrm flipV="1">
            <a:off x="4621161" y="4475768"/>
            <a:ext cx="4522839" cy="47071"/>
          </a:xfrm>
          <a:prstGeom prst="straightConnector1">
            <a:avLst/>
          </a:prstGeom>
          <a:noFill/>
          <a:ln w="9525" cap="flat" cmpd="sng">
            <a:solidFill>
              <a:srgbClr val="434343"/>
            </a:solidFill>
            <a:prstDash val="solid"/>
            <a:round/>
            <a:headEnd type="none" w="med" len="med"/>
            <a:tailEnd type="none" w="med" len="med"/>
          </a:ln>
        </p:spPr>
      </p:cxnSp>
      <p:sp>
        <p:nvSpPr>
          <p:cNvPr id="11" name="ZoneTexte 6"/>
          <p:cNvSpPr txBox="1"/>
          <p:nvPr/>
        </p:nvSpPr>
        <p:spPr>
          <a:xfrm>
            <a:off x="2638150" y="1583603"/>
            <a:ext cx="3224009" cy="1762613"/>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9600" b="1" dirty="0" smtClean="0">
                <a:solidFill>
                  <a:srgbClr val="434343"/>
                </a:solidFill>
                <a:latin typeface="Forte" panose="03060902040502070203" pitchFamily="66" charset="0"/>
                <a:ea typeface="Exo 2"/>
                <a:cs typeface="Exo 2"/>
                <a:sym typeface="Exo 2"/>
              </a:rPr>
              <a:t>Merci</a:t>
            </a:r>
            <a:endParaRPr lang="fr-FR" sz="9600" b="1" dirty="0">
              <a:solidFill>
                <a:srgbClr val="434343"/>
              </a:solidFill>
              <a:latin typeface="Forte" panose="03060902040502070203" pitchFamily="66" charset="0"/>
              <a:ea typeface="Exo 2"/>
              <a:cs typeface="Exo 2"/>
              <a:sym typeface="Exo 2"/>
            </a:endParaRPr>
          </a:p>
        </p:txBody>
      </p:sp>
      <p:sp>
        <p:nvSpPr>
          <p:cNvPr id="14" name="ZoneTexte 6"/>
          <p:cNvSpPr txBox="1"/>
          <p:nvPr/>
        </p:nvSpPr>
        <p:spPr>
          <a:xfrm>
            <a:off x="4648847" y="3873138"/>
            <a:ext cx="4101493" cy="717776"/>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dirty="0">
                <a:solidFill>
                  <a:srgbClr val="434343"/>
                </a:solidFill>
                <a:latin typeface="Forte" panose="03060902040502070203" pitchFamily="66" charset="0"/>
                <a:ea typeface="Exo 2"/>
                <a:cs typeface="Exo 2"/>
                <a:sym typeface="Exo 2"/>
              </a:rPr>
              <a:t>Pour vos  attentions</a:t>
            </a:r>
          </a:p>
        </p:txBody>
      </p:sp>
    </p:spTree>
    <p:extLst>
      <p:ext uri="{BB962C8B-B14F-4D97-AF65-F5344CB8AC3E}">
        <p14:creationId xmlns:p14="http://schemas.microsoft.com/office/powerpoint/2010/main" val="422964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circle(in)">
                                      <p:cBhvr>
                                        <p:cTn id="25" dur="2000"/>
                                        <p:tgtEl>
                                          <p:spTgt spid="14">
                                            <p:txEl>
                                              <p:pRg st="0" end="0"/>
                                            </p:txEl>
                                          </p:spTgt>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p:cNvSpPr>
            <a:spLocks noGrp="1"/>
          </p:cNvSpPr>
          <p:nvPr>
            <p:ph type="ctrTitle"/>
          </p:nvPr>
        </p:nvSpPr>
        <p:spPr>
          <a:xfrm flipH="1">
            <a:off x="2024765" y="2701100"/>
            <a:ext cx="5195700" cy="1921200"/>
          </a:xfrm>
        </p:spPr>
        <p:txBody>
          <a:bodyPr/>
          <a:lstStyle/>
          <a:p>
            <a:r>
              <a:rPr lang="fr-FR" dirty="0" smtClean="0"/>
              <a:t>Problématique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207;p37"/>
          <p:cNvCxnSpPr/>
          <p:nvPr/>
        </p:nvCxnSpPr>
        <p:spPr>
          <a:xfrm>
            <a:off x="4569600" y="62301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6" name="Google Shape;207;p37"/>
          <p:cNvCxnSpPr/>
          <p:nvPr/>
        </p:nvCxnSpPr>
        <p:spPr>
          <a:xfrm>
            <a:off x="-4800" y="4336937"/>
            <a:ext cx="4574400" cy="0"/>
          </a:xfrm>
          <a:prstGeom prst="straightConnector1">
            <a:avLst/>
          </a:prstGeom>
          <a:noFill/>
          <a:ln w="9525" cap="flat" cmpd="sng">
            <a:solidFill>
              <a:srgbClr val="434343"/>
            </a:solidFill>
            <a:prstDash val="solid"/>
            <a:round/>
            <a:headEnd type="none" w="med" len="med"/>
            <a:tailEnd type="none" w="med" len="med"/>
          </a:ln>
        </p:spPr>
      </p:cxnSp>
      <p:sp>
        <p:nvSpPr>
          <p:cNvPr id="7" name="ZoneTexte 6"/>
          <p:cNvSpPr txBox="1"/>
          <p:nvPr/>
        </p:nvSpPr>
        <p:spPr>
          <a:xfrm>
            <a:off x="235995" y="623018"/>
            <a:ext cx="8667210" cy="3187939"/>
          </a:xfrm>
          <a:prstGeom prst="rect">
            <a:avLst/>
          </a:prstGeom>
          <a:noFill/>
          <a:ln cap="flat">
            <a:noFill/>
          </a:ln>
        </p:spPr>
        <p:txBody>
          <a:bodyPr vert="horz" wrap="square" lIns="90004" tIns="44997" rIns="90004" bIns="44997" anchor="t" anchorCtr="0" compatLnSpc="0">
            <a:spAutoFit/>
          </a:bodyPr>
          <a:lstStyle/>
          <a:p>
            <a:pPr marR="0" lvl="0" algn="just" defTabSz="914400" rtl="0" fontAlgn="auto" hangingPunct="0">
              <a:lnSpc>
                <a:spcPct val="100000"/>
              </a:lnSpc>
              <a:spcBef>
                <a:spcPts val="1985"/>
              </a:spcBef>
              <a:spcAft>
                <a:spcPts val="1985"/>
              </a:spcAft>
              <a:buSzPts val="1631"/>
              <a:tabLst/>
              <a:defRPr sz="1800" b="0" i="0" u="none" strike="noStrike" kern="0" cap="none" spc="0" baseline="0">
                <a:solidFill>
                  <a:srgbClr val="000000"/>
                </a:solidFill>
                <a:uFillTx/>
              </a:defRPr>
            </a:pPr>
            <a:endParaRPr lang="fr-FR" sz="2000" b="0" i="0" u="none" strike="noStrike" kern="1200" cap="none" spc="0" baseline="0" dirty="0">
              <a:solidFill>
                <a:srgbClr val="000000"/>
              </a:solidFill>
              <a:uFillTx/>
              <a:latin typeface="Arial" pitchFamily="18"/>
              <a:ea typeface="Noto Sans CJK SC" pitchFamily="2"/>
              <a:cs typeface="Lohit Devanagari" pitchFamily="2"/>
            </a:endParaRPr>
          </a:p>
          <a:p>
            <a:pPr marL="342900" indent="-342900" hangingPunct="0">
              <a:spcBef>
                <a:spcPts val="565"/>
              </a:spcBef>
              <a:spcAft>
                <a:spcPts val="565"/>
              </a:spcAft>
              <a:buSzPts val="1631"/>
              <a:buFont typeface="Wingdings" panose="05000000000000000000" pitchFamily="2" charset="2"/>
              <a:buChar char="v"/>
              <a:defRPr sz="1800" b="0" i="0" u="none" strike="noStrike" kern="0" cap="none" spc="0" baseline="0">
                <a:solidFill>
                  <a:srgbClr val="000000"/>
                </a:solidFill>
                <a:uFillTx/>
              </a:defRPr>
            </a:pPr>
            <a:r>
              <a:rPr lang="fr-FR" sz="2400" b="1" dirty="0">
                <a:solidFill>
                  <a:srgbClr val="434343"/>
                </a:solidFill>
                <a:latin typeface="Exo 2"/>
                <a:ea typeface="Exo 2"/>
                <a:cs typeface="Exo 2"/>
              </a:rPr>
              <a:t>Délai de traitement des </a:t>
            </a:r>
            <a:r>
              <a:rPr lang="fr-FR" sz="2400" b="1" dirty="0" smtClean="0">
                <a:solidFill>
                  <a:srgbClr val="434343"/>
                </a:solidFill>
                <a:latin typeface="Exo 2"/>
                <a:ea typeface="Exo 2"/>
                <a:cs typeface="Exo 2"/>
              </a:rPr>
              <a:t>réservations.</a:t>
            </a:r>
          </a:p>
          <a:p>
            <a:pPr marL="342900" indent="-342900" hangingPunct="0">
              <a:spcBef>
                <a:spcPts val="565"/>
              </a:spcBef>
              <a:spcAft>
                <a:spcPts val="565"/>
              </a:spcAft>
              <a:buSzPts val="1631"/>
              <a:buFont typeface="Wingdings" panose="05000000000000000000" pitchFamily="2" charset="2"/>
              <a:buChar char="v"/>
              <a:defRPr sz="1800" b="0" i="0" u="none" strike="noStrike" kern="0" cap="none" spc="0" baseline="0">
                <a:solidFill>
                  <a:srgbClr val="000000"/>
                </a:solidFill>
                <a:uFillTx/>
              </a:defRPr>
            </a:pPr>
            <a:r>
              <a:rPr lang="fr-FR" sz="2400" b="1" dirty="0" smtClean="0">
                <a:solidFill>
                  <a:srgbClr val="434343"/>
                </a:solidFill>
                <a:latin typeface="Exo 2"/>
                <a:ea typeface="Exo 2"/>
                <a:cs typeface="Exo 2"/>
              </a:rPr>
              <a:t>Délai de la procédure d’une réservation</a:t>
            </a:r>
          </a:p>
          <a:p>
            <a:pPr marL="342900" indent="-342900" hangingPunct="0">
              <a:spcBef>
                <a:spcPts val="565"/>
              </a:spcBef>
              <a:spcAft>
                <a:spcPts val="565"/>
              </a:spcAft>
              <a:buSzPts val="1631"/>
              <a:buFont typeface="Wingdings" panose="05000000000000000000" pitchFamily="2" charset="2"/>
              <a:buChar char="v"/>
              <a:defRPr sz="1800" b="0" i="0" u="none" strike="noStrike" kern="0" cap="none" spc="0" baseline="0">
                <a:solidFill>
                  <a:srgbClr val="000000"/>
                </a:solidFill>
                <a:uFillTx/>
              </a:defRPr>
            </a:pPr>
            <a:r>
              <a:rPr lang="fr-FR" sz="2400" b="1" dirty="0" smtClean="0">
                <a:solidFill>
                  <a:srgbClr val="434343"/>
                </a:solidFill>
                <a:latin typeface="Exo 2"/>
                <a:ea typeface="Exo 2"/>
                <a:cs typeface="Exo 2"/>
              </a:rPr>
              <a:t>L’accès </a:t>
            </a:r>
            <a:r>
              <a:rPr lang="fr-FR" sz="2400" b="1" dirty="0">
                <a:solidFill>
                  <a:srgbClr val="434343"/>
                </a:solidFill>
                <a:latin typeface="Exo 2"/>
                <a:ea typeface="Exo 2"/>
                <a:cs typeface="Exo 2"/>
              </a:rPr>
              <a:t>aux informations et la gestion relatives aux vols.</a:t>
            </a:r>
          </a:p>
          <a:p>
            <a:pPr marL="342900" indent="-342900" hangingPunct="0">
              <a:spcBef>
                <a:spcPts val="565"/>
              </a:spcBef>
              <a:spcAft>
                <a:spcPts val="565"/>
              </a:spcAft>
              <a:buSzPts val="1631"/>
              <a:buFont typeface="Wingdings" panose="05000000000000000000" pitchFamily="2" charset="2"/>
              <a:buChar char="v"/>
              <a:defRPr sz="1800" b="0" i="0" u="none" strike="noStrike" kern="0" cap="none" spc="0" baseline="0">
                <a:solidFill>
                  <a:srgbClr val="000000"/>
                </a:solidFill>
                <a:uFillTx/>
              </a:defRPr>
            </a:pPr>
            <a:r>
              <a:rPr lang="fr-FR" sz="2400" b="1" dirty="0">
                <a:solidFill>
                  <a:srgbClr val="434343"/>
                </a:solidFill>
                <a:latin typeface="Exo 2"/>
                <a:ea typeface="Exo 2"/>
                <a:cs typeface="Exo 2"/>
              </a:rPr>
              <a:t>Sécurité des données.</a:t>
            </a:r>
          </a:p>
          <a:p>
            <a:pPr marL="457200" indent="-457200" hangingPunct="0">
              <a:spcBef>
                <a:spcPts val="565"/>
              </a:spcBef>
              <a:spcAft>
                <a:spcPts val="565"/>
              </a:spcAft>
              <a:buSzPts val="1631"/>
              <a:buFont typeface="Wingdings" panose="05000000000000000000" pitchFamily="2" charset="2"/>
              <a:buChar char="v"/>
              <a:defRPr sz="1800" b="0" i="0" u="none" strike="noStrike" kern="0" cap="none" spc="0" baseline="0">
                <a:solidFill>
                  <a:srgbClr val="000000"/>
                </a:solidFill>
                <a:uFillTx/>
              </a:defRPr>
            </a:pPr>
            <a:r>
              <a:rPr lang="fr-FR" sz="2400" b="1" dirty="0">
                <a:solidFill>
                  <a:srgbClr val="434343"/>
                </a:solidFill>
                <a:latin typeface="Exo 2"/>
                <a:ea typeface="Exo 2"/>
                <a:cs typeface="Exo 2"/>
              </a:rPr>
              <a:t>Maintenance des données.</a:t>
            </a:r>
          </a:p>
        </p:txBody>
      </p:sp>
    </p:spTree>
    <p:extLst>
      <p:ext uri="{BB962C8B-B14F-4D97-AF65-F5344CB8AC3E}">
        <p14:creationId xmlns:p14="http://schemas.microsoft.com/office/powerpoint/2010/main" val="230825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barn(inVertical)">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barn(inVertical)">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barn(inVertical)">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barn(inVertical)">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barn(inVertical)">
                                      <p:cBhvr>
                                        <p:cTn id="3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p:cNvSpPr>
            <a:spLocks noGrp="1"/>
          </p:cNvSpPr>
          <p:nvPr>
            <p:ph type="ctrTitle"/>
          </p:nvPr>
        </p:nvSpPr>
        <p:spPr>
          <a:xfrm flipH="1">
            <a:off x="2024765" y="2701100"/>
            <a:ext cx="5195700" cy="1921200"/>
          </a:xfrm>
        </p:spPr>
        <p:txBody>
          <a:bodyPr/>
          <a:lstStyle/>
          <a:p>
            <a:r>
              <a:rPr lang="fr-FR" dirty="0" smtClean="0"/>
              <a:t>Solution adoptée </a:t>
            </a:r>
            <a:endParaRPr lang="fr-FR" dirty="0"/>
          </a:p>
        </p:txBody>
      </p:sp>
    </p:spTree>
    <p:extLst>
      <p:ext uri="{BB962C8B-B14F-4D97-AF65-F5344CB8AC3E}">
        <p14:creationId xmlns:p14="http://schemas.microsoft.com/office/powerpoint/2010/main" val="4985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oogle Shape;207;p37"/>
          <p:cNvCxnSpPr/>
          <p:nvPr/>
        </p:nvCxnSpPr>
        <p:spPr>
          <a:xfrm>
            <a:off x="4569600" y="62301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8" name="Google Shape;207;p37"/>
          <p:cNvCxnSpPr/>
          <p:nvPr/>
        </p:nvCxnSpPr>
        <p:spPr>
          <a:xfrm>
            <a:off x="85060" y="4486181"/>
            <a:ext cx="4574400" cy="0"/>
          </a:xfrm>
          <a:prstGeom prst="straightConnector1">
            <a:avLst/>
          </a:prstGeom>
          <a:noFill/>
          <a:ln w="9525" cap="flat" cmpd="sng">
            <a:solidFill>
              <a:srgbClr val="434343"/>
            </a:solidFill>
            <a:prstDash val="solid"/>
            <a:round/>
            <a:headEnd type="none" w="med" len="med"/>
            <a:tailEnd type="none" w="med" len="med"/>
          </a:ln>
        </p:spPr>
      </p:cxnSp>
      <p:sp>
        <p:nvSpPr>
          <p:cNvPr id="9" name="ZoneTexte 8"/>
          <p:cNvSpPr txBox="1"/>
          <p:nvPr/>
        </p:nvSpPr>
        <p:spPr>
          <a:xfrm>
            <a:off x="320936" y="756935"/>
            <a:ext cx="7652914" cy="1664445"/>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565"/>
              </a:spcBef>
              <a:spcAft>
                <a:spcPts val="565"/>
              </a:spcAft>
              <a:buNone/>
              <a:tabLst/>
              <a:defRPr sz="1800" b="0" i="0" u="none" strike="noStrike" kern="0" cap="none" spc="0" baseline="0">
                <a:solidFill>
                  <a:srgbClr val="000000"/>
                </a:solidFill>
                <a:uFillTx/>
              </a:defRPr>
            </a:pPr>
            <a:r>
              <a:rPr lang="en-US" sz="1800" b="1" i="1" u="none" strike="noStrike" kern="1200" cap="none" spc="0" baseline="0" dirty="0">
                <a:solidFill>
                  <a:srgbClr val="5C2D91"/>
                </a:solidFill>
                <a:uFillTx/>
                <a:latin typeface="Arial" pitchFamily="18"/>
                <a:ea typeface="Noto Sans CJK SC" pitchFamily="2"/>
                <a:cs typeface="Lohit Devanagari" pitchFamily="2"/>
              </a:rPr>
              <a:t>        </a:t>
            </a:r>
            <a:r>
              <a:rPr lang="en-US" sz="2400" b="1" dirty="0">
                <a:solidFill>
                  <a:srgbClr val="434343"/>
                </a:solidFill>
                <a:latin typeface="Exo 2"/>
                <a:ea typeface="Exo 2"/>
                <a:cs typeface="Exo 2"/>
                <a:sym typeface="Exo 2"/>
              </a:rPr>
              <a:t>Solution</a:t>
            </a:r>
          </a:p>
          <a:p>
            <a:pPr marL="0" marR="0" lvl="0" indent="0" algn="l" defTabSz="914400" rtl="0" fontAlgn="auto" hangingPunct="0">
              <a:lnSpc>
                <a:spcPct val="100000"/>
              </a:lnSpc>
              <a:spcBef>
                <a:spcPts val="565"/>
              </a:spcBef>
              <a:spcAft>
                <a:spcPts val="565"/>
              </a:spcAft>
              <a:buNone/>
              <a:tabLst/>
              <a:defRPr sz="1800" b="0" i="0" u="none" strike="noStrike" kern="0" cap="none" spc="0" baseline="0">
                <a:solidFill>
                  <a:srgbClr val="000000"/>
                </a:solidFill>
                <a:uFillTx/>
              </a:defRPr>
            </a:pPr>
            <a:r>
              <a:rPr lang="en-US" sz="1200" b="0" i="0" u="none" strike="noStrike" kern="0" cap="none" spc="0" baseline="0" dirty="0" err="1">
                <a:solidFill>
                  <a:srgbClr val="000000"/>
                </a:solidFill>
                <a:uFillTx/>
                <a:latin typeface="Calibri"/>
                <a:ea typeface="Noto Sans CJK SC" pitchFamily="2"/>
                <a:cs typeface="Lohit Devanagari" pitchFamily="2"/>
              </a:rPr>
              <a:t>Mettre</a:t>
            </a:r>
            <a:r>
              <a:rPr lang="en-US" sz="1200" b="0" i="0" u="none" strike="noStrike" kern="0" cap="none" spc="0" baseline="0" dirty="0">
                <a:solidFill>
                  <a:srgbClr val="000000"/>
                </a:solidFill>
                <a:uFillTx/>
                <a:latin typeface="Calibri"/>
                <a:ea typeface="Noto Sans CJK SC" pitchFamily="2"/>
                <a:cs typeface="Lohit Devanagari" pitchFamily="2"/>
              </a:rPr>
              <a:t> </a:t>
            </a:r>
            <a:r>
              <a:rPr lang="en-US" sz="1200" b="0" i="0" u="none" strike="noStrike" kern="0" cap="none" spc="0" baseline="0" dirty="0" err="1">
                <a:solidFill>
                  <a:srgbClr val="000000"/>
                </a:solidFill>
                <a:uFillTx/>
                <a:latin typeface="Calibri"/>
                <a:ea typeface="Noto Sans CJK SC" pitchFamily="2"/>
                <a:cs typeface="Lohit Devanagari" pitchFamily="2"/>
              </a:rPr>
              <a:t>en</a:t>
            </a:r>
            <a:r>
              <a:rPr lang="en-US" sz="1200" b="0" i="0" u="none" strike="noStrike" kern="0" cap="none" spc="0" baseline="0" dirty="0">
                <a:solidFill>
                  <a:srgbClr val="000000"/>
                </a:solidFill>
                <a:uFillTx/>
                <a:latin typeface="Calibri"/>
                <a:ea typeface="Noto Sans CJK SC" pitchFamily="2"/>
                <a:cs typeface="Lohit Devanagari" pitchFamily="2"/>
              </a:rPr>
              <a:t> place </a:t>
            </a:r>
            <a:r>
              <a:rPr lang="en-US" sz="1200" b="0" i="0" u="none" strike="noStrike" kern="0" cap="none" spc="0" baseline="0" dirty="0" err="1">
                <a:solidFill>
                  <a:srgbClr val="000000"/>
                </a:solidFill>
                <a:uFillTx/>
                <a:latin typeface="Calibri"/>
                <a:ea typeface="Noto Sans CJK SC" pitchFamily="2"/>
                <a:cs typeface="Lohit Devanagari" pitchFamily="2"/>
              </a:rPr>
              <a:t>une</a:t>
            </a:r>
            <a:r>
              <a:rPr lang="en-US" sz="1200" b="0" i="0" u="none" strike="noStrike" kern="0" cap="none" spc="0" baseline="0" dirty="0">
                <a:solidFill>
                  <a:srgbClr val="000000"/>
                </a:solidFill>
                <a:uFillTx/>
                <a:latin typeface="Calibri"/>
                <a:ea typeface="Noto Sans CJK SC" pitchFamily="2"/>
                <a:cs typeface="Lohit Devanagari" pitchFamily="2"/>
              </a:rPr>
              <a:t> application </a:t>
            </a:r>
            <a:r>
              <a:rPr lang="en-US" sz="1200" b="0" i="0" u="none" strike="noStrike" kern="0" cap="none" spc="0" baseline="0" dirty="0" err="1">
                <a:solidFill>
                  <a:srgbClr val="000000"/>
                </a:solidFill>
                <a:uFillTx/>
                <a:latin typeface="Calibri"/>
                <a:ea typeface="Noto Sans CJK SC" pitchFamily="2"/>
                <a:cs typeface="Lohit Devanagari" pitchFamily="2"/>
              </a:rPr>
              <a:t>informatique</a:t>
            </a:r>
            <a:r>
              <a:rPr lang="en-US" sz="1200" b="0" i="0" u="none" strike="noStrike" kern="0" cap="none" spc="0" baseline="0" dirty="0">
                <a:solidFill>
                  <a:srgbClr val="000000"/>
                </a:solidFill>
                <a:uFillTx/>
                <a:latin typeface="Calibri"/>
                <a:ea typeface="Noto Sans CJK SC" pitchFamily="2"/>
                <a:cs typeface="Lohit Devanagari" pitchFamily="2"/>
              </a:rPr>
              <a:t> qui  </a:t>
            </a:r>
            <a:r>
              <a:rPr lang="en-US" sz="1200" b="0" i="0" u="none" strike="noStrike" kern="0" cap="none" spc="0" baseline="0" dirty="0" err="1">
                <a:solidFill>
                  <a:srgbClr val="000000"/>
                </a:solidFill>
                <a:uFillTx/>
                <a:latin typeface="Calibri"/>
                <a:ea typeface="Noto Sans CJK SC" pitchFamily="2"/>
                <a:cs typeface="Lohit Devanagari" pitchFamily="2"/>
              </a:rPr>
              <a:t>permet</a:t>
            </a:r>
            <a:r>
              <a:rPr lang="en-US" sz="1200" b="0" i="0" u="none" strike="noStrike" kern="0" cap="none" spc="0" baseline="0" dirty="0">
                <a:solidFill>
                  <a:srgbClr val="000000"/>
                </a:solidFill>
                <a:uFillTx/>
                <a:latin typeface="Calibri"/>
                <a:ea typeface="Noto Sans CJK SC" pitchFamily="2"/>
                <a:cs typeface="Lohit Devanagari" pitchFamily="2"/>
              </a:rPr>
              <a:t> </a:t>
            </a:r>
            <a:r>
              <a:rPr lang="en-US" sz="1200" b="0" i="0" u="none" strike="noStrike" kern="0" cap="none" spc="0" baseline="0" dirty="0" err="1">
                <a:solidFill>
                  <a:srgbClr val="000000"/>
                </a:solidFill>
                <a:uFillTx/>
                <a:latin typeface="Calibri"/>
                <a:ea typeface="Noto Sans CJK SC" pitchFamily="2"/>
                <a:cs typeface="Lohit Devanagari" pitchFamily="2"/>
              </a:rPr>
              <a:t>d’automatiser</a:t>
            </a:r>
            <a:r>
              <a:rPr lang="en-US" sz="1200" b="0" i="0" u="none" strike="noStrike" kern="0" cap="none" spc="0" baseline="0" dirty="0">
                <a:solidFill>
                  <a:srgbClr val="000000"/>
                </a:solidFill>
                <a:uFillTx/>
                <a:latin typeface="Calibri"/>
                <a:ea typeface="Noto Sans CJK SC" pitchFamily="2"/>
                <a:cs typeface="Lohit Devanagari" pitchFamily="2"/>
              </a:rPr>
              <a:t> le </a:t>
            </a:r>
            <a:r>
              <a:rPr lang="en-US" sz="1200" b="0" i="0" u="none" strike="noStrike" kern="0" cap="none" spc="0" baseline="0" dirty="0" err="1">
                <a:solidFill>
                  <a:srgbClr val="000000"/>
                </a:solidFill>
                <a:uFillTx/>
                <a:latin typeface="Calibri"/>
                <a:ea typeface="Noto Sans CJK SC" pitchFamily="2"/>
                <a:cs typeface="Lohit Devanagari" pitchFamily="2"/>
              </a:rPr>
              <a:t>processus</a:t>
            </a:r>
            <a:r>
              <a:rPr lang="en-US" sz="1200" b="0" i="0" u="none" strike="noStrike" kern="0" cap="none" spc="0" baseline="0" dirty="0">
                <a:solidFill>
                  <a:srgbClr val="000000"/>
                </a:solidFill>
                <a:uFillTx/>
                <a:latin typeface="Calibri"/>
                <a:ea typeface="Noto Sans CJK SC" pitchFamily="2"/>
                <a:cs typeface="Lohit Devanagari" pitchFamily="2"/>
              </a:rPr>
              <a:t> de reservation des billets </a:t>
            </a:r>
            <a:r>
              <a:rPr lang="en-US" sz="1200" b="0" i="0" u="none" strike="noStrike" kern="0" cap="none" spc="0" baseline="0" dirty="0" err="1">
                <a:solidFill>
                  <a:srgbClr val="000000"/>
                </a:solidFill>
                <a:uFillTx/>
                <a:latin typeface="Calibri"/>
                <a:ea typeface="Noto Sans CJK SC" pitchFamily="2"/>
                <a:cs typeface="Lohit Devanagari" pitchFamily="2"/>
              </a:rPr>
              <a:t>d’avion</a:t>
            </a:r>
            <a:r>
              <a:rPr lang="en-US" sz="1200" b="0" i="0" u="none" strike="noStrike" kern="0" cap="none" spc="0" baseline="0" dirty="0">
                <a:solidFill>
                  <a:srgbClr val="000000"/>
                </a:solidFill>
                <a:uFillTx/>
                <a:latin typeface="Calibri"/>
                <a:ea typeface="Noto Sans CJK SC" pitchFamily="2"/>
                <a:cs typeface="Lohit Devanagari" pitchFamily="2"/>
              </a:rPr>
              <a:t>,</a:t>
            </a:r>
            <a:endParaRPr lang="en-US" sz="1800" b="1" i="1" u="none" strike="noStrike" kern="1200" cap="none" spc="0" baseline="0" dirty="0">
              <a:solidFill>
                <a:srgbClr val="5C2D91"/>
              </a:solidFill>
              <a:uFillTx/>
              <a:latin typeface="Bahnschrift SemiBold Condensed" pitchFamily="34"/>
              <a:ea typeface="Noto Sans CJK SC" pitchFamily="2"/>
              <a:cs typeface="Lohit Devanagari" pitchFamily="2"/>
            </a:endParaRPr>
          </a:p>
          <a:p>
            <a:pPr marL="285750" marR="0" lvl="0" indent="-285750" algn="l" defTabSz="914400" rtl="0" fontAlgn="auto" hangingPunct="0">
              <a:lnSpc>
                <a:spcPct val="100000"/>
              </a:lnSpc>
              <a:spcBef>
                <a:spcPts val="565"/>
              </a:spcBef>
              <a:spcAft>
                <a:spcPts val="565"/>
              </a:spcAft>
              <a:buSzPts val="1822"/>
              <a:buFont typeface="Wingdings" pitchFamily="2"/>
              <a:buChar char="§"/>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ea typeface="Noto Sans CJK SC" pitchFamily="2"/>
                <a:cs typeface="Lohit Devanagari" pitchFamily="2"/>
              </a:rPr>
              <a:t> le Client  fait des réservation en ligne  .</a:t>
            </a:r>
          </a:p>
          <a:p>
            <a:pPr marL="285750" marR="0" lvl="0" indent="-285750" algn="l" defTabSz="914400" rtl="0" fontAlgn="auto" hangingPunct="0">
              <a:lnSpc>
                <a:spcPct val="100000"/>
              </a:lnSpc>
              <a:spcBef>
                <a:spcPts val="0"/>
              </a:spcBef>
              <a:spcAft>
                <a:spcPts val="0"/>
              </a:spcAft>
              <a:buSzPts val="1822"/>
              <a:buFont typeface="Wingdings" pitchFamily="2"/>
              <a:buChar char="§"/>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Calibri"/>
                <a:ea typeface="Noto Sans CJK SC" pitchFamily="2"/>
                <a:cs typeface="Lohit Devanagari" pitchFamily="2"/>
              </a:rPr>
              <a:t>L’administrateur gère les vols .</a:t>
            </a:r>
          </a:p>
        </p:txBody>
      </p:sp>
      <p:sp>
        <p:nvSpPr>
          <p:cNvPr id="10" name="ZoneTexte 9"/>
          <p:cNvSpPr txBox="1"/>
          <p:nvPr/>
        </p:nvSpPr>
        <p:spPr>
          <a:xfrm>
            <a:off x="3457427" y="2553717"/>
            <a:ext cx="5686573" cy="1751905"/>
          </a:xfrm>
          <a:prstGeom prst="rect">
            <a:avLst/>
          </a:prstGeom>
          <a:noFill/>
          <a:ln cap="flat">
            <a:noFill/>
          </a:ln>
        </p:spPr>
        <p:txBody>
          <a:bodyPr vert="horz" wrap="square" lIns="90004" tIns="44997" rIns="90004" bIns="44997" anchor="t" anchorCtr="0" compatLnSpc="0">
            <a:spAutoFit/>
          </a:bodyPr>
          <a:lstStyle/>
          <a:p>
            <a:pPr hangingPunct="0">
              <a:spcBef>
                <a:spcPts val="565"/>
              </a:spcBef>
              <a:spcAft>
                <a:spcPts val="565"/>
              </a:spcAft>
              <a:defRPr sz="1800" b="0" i="0" u="none" strike="noStrike" kern="0" cap="none" spc="0" baseline="0">
                <a:solidFill>
                  <a:srgbClr val="000000"/>
                </a:solidFill>
                <a:uFillTx/>
              </a:defRPr>
            </a:pPr>
            <a:r>
              <a:rPr lang="fr-FR" sz="1800" b="1" i="1" u="none" strike="noStrike" kern="1200" cap="none" spc="0" baseline="0" dirty="0">
                <a:solidFill>
                  <a:srgbClr val="5C2D91"/>
                </a:solidFill>
                <a:uFillTx/>
                <a:latin typeface="Bahnschrift SemiBold Condensed" pitchFamily="34"/>
                <a:ea typeface="Noto Sans CJK SC" pitchFamily="2"/>
                <a:cs typeface="Lohit Devanagari" pitchFamily="2"/>
              </a:rPr>
              <a:t>         </a:t>
            </a:r>
            <a:r>
              <a:rPr lang="fr-FR" sz="1800" b="1" i="1" u="none" strike="noStrike" kern="1200" cap="none" spc="0" baseline="0" dirty="0" smtClean="0">
                <a:solidFill>
                  <a:srgbClr val="5C2D91"/>
                </a:solidFill>
                <a:uFillTx/>
                <a:latin typeface="Bahnschrift SemiBold Condensed" pitchFamily="34"/>
                <a:ea typeface="Noto Sans CJK SC" pitchFamily="2"/>
                <a:cs typeface="Lohit Devanagari" pitchFamily="2"/>
              </a:rPr>
              <a:t>  </a:t>
            </a:r>
            <a:r>
              <a:rPr lang="eo-ZZ" sz="2400" b="1" dirty="0" smtClean="0">
                <a:solidFill>
                  <a:srgbClr val="434343"/>
                </a:solidFill>
                <a:latin typeface="Exo 2"/>
                <a:ea typeface="Exo 2"/>
                <a:cs typeface="Exo 2"/>
              </a:rPr>
              <a:t>Avantage</a:t>
            </a:r>
            <a:endParaRPr lang="eo-ZZ" sz="2400" b="1" dirty="0">
              <a:solidFill>
                <a:srgbClr val="434343"/>
              </a:solidFill>
              <a:latin typeface="Exo 2"/>
              <a:ea typeface="Exo 2"/>
              <a:cs typeface="Exo 2"/>
            </a:endParaRPr>
          </a:p>
          <a:p>
            <a:pPr marL="285750" marR="0" lvl="0" indent="-285750" algn="l" defTabSz="914400" rtl="0" fontAlgn="auto" hangingPunct="0">
              <a:lnSpc>
                <a:spcPct val="100000"/>
              </a:lnSpc>
              <a:spcBef>
                <a:spcPts val="565"/>
              </a:spcBef>
              <a:spcAft>
                <a:spcPts val="565"/>
              </a:spcAft>
              <a:buSzPts val="1822"/>
              <a:buFont typeface="Wingdings" pitchFamily="2"/>
              <a:buChar char="§"/>
              <a:tabLst/>
              <a:defRPr sz="1800" b="0" i="0" u="none" strike="noStrike" kern="0" cap="none" spc="0" baseline="0">
                <a:solidFill>
                  <a:srgbClr val="000000"/>
                </a:solidFill>
                <a:uFillTx/>
              </a:defRPr>
            </a:pPr>
            <a:r>
              <a:rPr lang="fr-FR" sz="1800" b="0" i="0" u="none" strike="noStrike" kern="0" cap="none" spc="0" baseline="0" dirty="0">
                <a:solidFill>
                  <a:srgbClr val="000000"/>
                </a:solidFill>
                <a:uFillTx/>
                <a:latin typeface="Calibri"/>
                <a:ea typeface="Noto Sans CJK SC" pitchFamily="2"/>
                <a:cs typeface="Lohit Devanagari" pitchFamily="2"/>
              </a:rPr>
              <a:t>Gestion rapide des vols .</a:t>
            </a:r>
          </a:p>
          <a:p>
            <a:pPr marL="285750" marR="0" lvl="0" indent="-285750" algn="l" defTabSz="914400" rtl="0" fontAlgn="auto" hangingPunct="0">
              <a:lnSpc>
                <a:spcPct val="100000"/>
              </a:lnSpc>
              <a:spcBef>
                <a:spcPts val="565"/>
              </a:spcBef>
              <a:spcAft>
                <a:spcPts val="565"/>
              </a:spcAft>
              <a:buSzPts val="1822"/>
              <a:buFont typeface="Wingdings" pitchFamily="2"/>
              <a:buChar char="§"/>
              <a:tabLst/>
              <a:defRPr sz="1800" b="0" i="0" u="none" strike="noStrike" kern="0" cap="none" spc="0" baseline="0">
                <a:solidFill>
                  <a:srgbClr val="000000"/>
                </a:solidFill>
                <a:uFillTx/>
              </a:defRPr>
            </a:pPr>
            <a:r>
              <a:rPr lang="fr-FR" sz="1800" b="0" i="0" u="none" strike="noStrike" kern="0" cap="none" spc="0" baseline="0" dirty="0">
                <a:solidFill>
                  <a:srgbClr val="000000"/>
                </a:solidFill>
                <a:uFillTx/>
                <a:latin typeface="Calibri"/>
                <a:ea typeface="Noto Sans CJK SC" pitchFamily="2"/>
                <a:cs typeface="Lohit Devanagari" pitchFamily="2"/>
              </a:rPr>
              <a:t>Assurer la traçabilité et le suivie de toutes les vols .</a:t>
            </a:r>
          </a:p>
          <a:p>
            <a:pPr marL="285750" marR="0" lvl="0" indent="-285750" algn="l" defTabSz="914400" rtl="0" fontAlgn="auto" hangingPunct="0">
              <a:lnSpc>
                <a:spcPct val="100000"/>
              </a:lnSpc>
              <a:spcBef>
                <a:spcPts val="0"/>
              </a:spcBef>
              <a:spcAft>
                <a:spcPts val="0"/>
              </a:spcAft>
              <a:buSzPts val="1822"/>
              <a:buFont typeface="Wingdings" pitchFamily="2"/>
              <a:buChar char="§"/>
              <a:tabLst/>
              <a:defRPr sz="1800" b="0" i="0" u="none" strike="noStrike" kern="0" cap="none" spc="0" baseline="0">
                <a:solidFill>
                  <a:srgbClr val="000000"/>
                </a:solidFill>
                <a:uFillTx/>
              </a:defRPr>
            </a:pPr>
            <a:r>
              <a:rPr lang="fr-FR" sz="1800" b="0" i="0" u="none" strike="noStrike" kern="0" cap="none" spc="0" baseline="0" dirty="0">
                <a:solidFill>
                  <a:srgbClr val="000000"/>
                </a:solidFill>
                <a:uFillTx/>
                <a:latin typeface="Calibri"/>
                <a:ea typeface="Noto Sans CJK SC" pitchFamily="2"/>
                <a:cs typeface="Lohit Devanagari" pitchFamily="2"/>
              </a:rPr>
              <a:t>Gain de temps.</a:t>
            </a:r>
          </a:p>
        </p:txBody>
      </p:sp>
    </p:spTree>
    <p:extLst>
      <p:ext uri="{BB962C8B-B14F-4D97-AF65-F5344CB8AC3E}">
        <p14:creationId xmlns:p14="http://schemas.microsoft.com/office/powerpoint/2010/main" val="38668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 calcmode="lin" valueType="num">
                                      <p:cBhvr>
                                        <p:cTn id="16"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p:cTn id="23"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 calcmode="lin" valueType="num">
                                      <p:cBhvr>
                                        <p:cTn id="34"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36" dur="500"/>
                                        <p:tgtEl>
                                          <p:spTgt spid="10">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 calcmode="lin" valueType="num">
                                      <p:cBhvr>
                                        <p:cTn id="41"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42"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43" dur="500"/>
                                        <p:tgtEl>
                                          <p:spTgt spid="1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0">
                                            <p:txEl>
                                              <p:pRg st="3" end="3"/>
                                            </p:txEl>
                                          </p:spTgt>
                                        </p:tgtEl>
                                        <p:attrNameLst>
                                          <p:attrName>style.visibility</p:attrName>
                                        </p:attrNameLst>
                                      </p:cBhvr>
                                      <p:to>
                                        <p:strVal val="visible"/>
                                      </p:to>
                                    </p:set>
                                    <p:anim calcmode="lin" valueType="num">
                                      <p:cBhvr>
                                        <p:cTn id="48"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49" dur="500" fill="hold"/>
                                        <p:tgtEl>
                                          <p:spTgt spid="10">
                                            <p:txEl>
                                              <p:pRg st="3" end="3"/>
                                            </p:txEl>
                                          </p:spTgt>
                                        </p:tgtEl>
                                        <p:attrNameLst>
                                          <p:attrName>ppt_h</p:attrName>
                                        </p:attrNameLst>
                                      </p:cBhvr>
                                      <p:tavLst>
                                        <p:tav tm="0">
                                          <p:val>
                                            <p:fltVal val="0"/>
                                          </p:val>
                                        </p:tav>
                                        <p:tav tm="100000">
                                          <p:val>
                                            <p:strVal val="#ppt_h"/>
                                          </p:val>
                                        </p:tav>
                                      </p:tavLst>
                                    </p:anim>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p:cNvSpPr>
            <a:spLocks noGrp="1"/>
          </p:cNvSpPr>
          <p:nvPr>
            <p:ph type="ctrTitle"/>
          </p:nvPr>
        </p:nvSpPr>
        <p:spPr>
          <a:xfrm flipH="1">
            <a:off x="2024765" y="2701100"/>
            <a:ext cx="5966710" cy="1921200"/>
          </a:xfrm>
        </p:spPr>
        <p:txBody>
          <a:bodyPr/>
          <a:lstStyle/>
          <a:p>
            <a:r>
              <a:rPr lang="fr-FR" dirty="0" smtClean="0"/>
              <a:t>Spécification des besoins </a:t>
            </a:r>
            <a:endParaRPr lang="fr-FR" dirty="0"/>
          </a:p>
        </p:txBody>
      </p:sp>
    </p:spTree>
    <p:extLst>
      <p:ext uri="{BB962C8B-B14F-4D97-AF65-F5344CB8AC3E}">
        <p14:creationId xmlns:p14="http://schemas.microsoft.com/office/powerpoint/2010/main" val="344999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816</TotalTime>
  <Words>578</Words>
  <Application>Microsoft Office PowerPoint</Application>
  <PresentationFormat>Affichage à l'écran (16:9)</PresentationFormat>
  <Paragraphs>135</Paragraphs>
  <Slides>49</Slides>
  <Notes>15</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49</vt:i4>
      </vt:variant>
    </vt:vector>
  </HeadingPairs>
  <TitlesOfParts>
    <vt:vector size="64" baseType="lpstr">
      <vt:lpstr>Red Hat Text Medium</vt:lpstr>
      <vt:lpstr>Century Gothic</vt:lpstr>
      <vt:lpstr>Wingdings</vt:lpstr>
      <vt:lpstr>Fira Sans Extra Condensed Medium</vt:lpstr>
      <vt:lpstr>Liberation Sans</vt:lpstr>
      <vt:lpstr>Arial</vt:lpstr>
      <vt:lpstr>Roboto Condensed Light</vt:lpstr>
      <vt:lpstr>Times New Roman</vt:lpstr>
      <vt:lpstr>Noto Sans CJK SC</vt:lpstr>
      <vt:lpstr>Bahnschrift SemiBold Condensed</vt:lpstr>
      <vt:lpstr>Exo 2</vt:lpstr>
      <vt:lpstr>Forte</vt:lpstr>
      <vt:lpstr>Calibri</vt:lpstr>
      <vt:lpstr>Lohit Devanagari</vt:lpstr>
      <vt:lpstr>Tech Newsletter XL by Slidesgo</vt:lpstr>
      <vt:lpstr>Présentation PowerPoint</vt:lpstr>
      <vt:lpstr>PLAN</vt:lpstr>
      <vt:lpstr>INTRODUCTION </vt:lpstr>
      <vt:lpstr>Présentation PowerPoint</vt:lpstr>
      <vt:lpstr>02</vt:lpstr>
      <vt:lpstr>Présentation PowerPoint</vt:lpstr>
      <vt:lpstr>03</vt:lpstr>
      <vt:lpstr>Présentation PowerPoint</vt:lpstr>
      <vt:lpstr>04</vt:lpstr>
      <vt:lpstr>Identification des acteurs </vt:lpstr>
      <vt:lpstr>Les besoins fonctionnels</vt:lpstr>
      <vt:lpstr>Les besoins  Non fonctionnels</vt:lpstr>
      <vt:lpstr>Conception </vt:lpstr>
      <vt:lpstr>Présentation PowerPoint</vt:lpstr>
      <vt:lpstr>Présentation PowerPoint</vt:lpstr>
      <vt:lpstr>Présentation PowerPoint</vt:lpstr>
      <vt:lpstr>Présentation PowerPoint</vt:lpstr>
      <vt:lpstr>RÉALISATION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RÉALISATION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07</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dc:creator>
  <cp:lastModifiedBy>MOHAMED</cp:lastModifiedBy>
  <cp:revision>49</cp:revision>
  <dcterms:modified xsi:type="dcterms:W3CDTF">2021-07-12T11:25:58Z</dcterms:modified>
</cp:coreProperties>
</file>